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63" r:id="rId11"/>
    <p:sldId id="270" r:id="rId12"/>
    <p:sldId id="271" r:id="rId13"/>
    <p:sldId id="272" r:id="rId14"/>
    <p:sldId id="264" r:id="rId15"/>
    <p:sldId id="273" r:id="rId16"/>
    <p:sldId id="266" r:id="rId17"/>
    <p:sldId id="274" r:id="rId18"/>
    <p:sldId id="275" r:id="rId19"/>
    <p:sldId id="267" r:id="rId20"/>
    <p:sldId id="277" r:id="rId2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5" autoAdjust="0"/>
    <p:restoredTop sz="94660"/>
  </p:normalViewPr>
  <p:slideViewPr>
    <p:cSldViewPr>
      <p:cViewPr varScale="1">
        <p:scale>
          <a:sx n="61" d="100"/>
          <a:sy n="61" d="100"/>
        </p:scale>
        <p:origin x="5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2871F-2DFE-45EE-9259-C9A1C8AEDB0A}" type="datetimeFigureOut">
              <a:rPr lang="en-IN" smtClean="0"/>
              <a:t>11-01-2021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9E8A-8D53-4AC8-822F-56F187841B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11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9E8A-8D53-4AC8-822F-56F187841B3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52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9E8A-8D53-4AC8-822F-56F187841B3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698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9E8A-8D53-4AC8-822F-56F187841B3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486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9E8A-8D53-4AC8-822F-56F187841B3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634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9E8A-8D53-4AC8-822F-56F187841B35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035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9E8A-8D53-4AC8-822F-56F187841B3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600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9E8A-8D53-4AC8-822F-56F187841B35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70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9E8A-8D53-4AC8-822F-56F187841B35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601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450068" y="326136"/>
            <a:ext cx="1409661" cy="379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69933" y="200067"/>
            <a:ext cx="936814" cy="6266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14017" y="351790"/>
            <a:ext cx="9363964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0667" y="1412240"/>
            <a:ext cx="11370665" cy="2804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7000">
              <a:srgbClr val="FFC000"/>
            </a:gs>
            <a:gs pos="66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ud - Data Science Wallpaper Hd - 1200x675 Wallpaper - teahub.io">
            <a:extLst>
              <a:ext uri="{FF2B5EF4-FFF2-40B4-BE49-F238E27FC236}">
                <a16:creationId xmlns:a16="http://schemas.microsoft.com/office/drawing/2014/main" id="{0D7ECE78-4D7A-42FB-BF2C-9FC93C2E0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1083" y1="46815" x2="85833" y2="41185"/>
                        <a14:foregroundMark x1="82500" y1="66074" x2="87500" y2="45481"/>
                        <a14:foregroundMark x1="95333" y1="53333" x2="93417" y2="21037"/>
                        <a14:foregroundMark x1="85833" y1="11407" x2="92333" y2="9630"/>
                        <a14:foregroundMark x1="84917" y1="72296" x2="95250" y2="74074"/>
                        <a14:foregroundMark x1="25167" y1="70667" x2="25167" y2="70667"/>
                        <a14:foregroundMark x1="24167" y1="67852" x2="24167" y2="67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191000"/>
            <a:ext cx="8305800" cy="204350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</a:rPr>
              <a:t>Lead Score </a:t>
            </a:r>
            <a:r>
              <a:rPr sz="6600" b="0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</a:rPr>
              <a:t>Case</a:t>
            </a:r>
            <a:r>
              <a:rPr sz="6600" b="0" spc="-2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</a:rPr>
              <a:t> </a:t>
            </a:r>
            <a:r>
              <a:rPr sz="6600" b="0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dern Love" panose="04090805081005020601" pitchFamily="82" charset="0"/>
              </a:rPr>
              <a:t>Study</a:t>
            </a:r>
            <a:endParaRPr sz="6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dern Love" panose="04090805081005020601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40000"/>
                <a:lumOff val="60000"/>
              </a:schemeClr>
            </a:gs>
            <a:gs pos="6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4600" y="480889"/>
            <a:ext cx="628872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u="sng" spc="-20" dirty="0"/>
              <a:t>Variables </a:t>
            </a:r>
            <a:r>
              <a:rPr sz="2800" u="sng" dirty="0"/>
              <a:t>Impacting the Conversion</a:t>
            </a:r>
            <a:r>
              <a:rPr sz="2800" u="sng" spc="-150" dirty="0"/>
              <a:t> </a:t>
            </a:r>
            <a:r>
              <a:rPr sz="2800" u="sng" dirty="0"/>
              <a:t>Rate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9538" y="1275715"/>
            <a:ext cx="11510062" cy="4657044"/>
          </a:xfrm>
          <a:prstGeom prst="rect">
            <a:avLst/>
          </a:prstGeom>
        </p:spPr>
        <p:txBody>
          <a:bodyPr vert="horz" wrap="square" lIns="0" tIns="70485" rIns="0" bIns="0" numCol="2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'Last 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Activity_sms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sent’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Tags_already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a student’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Tags_closed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by 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horizzon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Tags_diploma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holder (not eligible)’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Tags_interested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in full time 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mba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Tags_interested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in other courses’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Tags_invalid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number’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Tags_lost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to 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eins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Tags_not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doing further education’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Tags_number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not provided’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Tags_opp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hangup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Tags_ringing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Tags_switched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off’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Tags_will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revert after reading the email’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Tags_wrong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number given’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Asymmetrique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Activity Index_03.low’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'Lead 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Quality_worst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'What is your current 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occupation_unemployed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'What is your current 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occupation_working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professional’</a:t>
            </a:r>
          </a:p>
          <a:p>
            <a:pPr marL="241300" indent="-22860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'Lead </a:t>
            </a:r>
            <a:r>
              <a:rPr lang="en-IN" sz="2000" b="0" i="0" dirty="0" err="1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Source_welingak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Book Antiqua" panose="02040602050305030304" pitchFamily="18" charset="0"/>
              </a:rPr>
              <a:t> website'</a:t>
            </a:r>
            <a:endParaRPr dirty="0">
              <a:latin typeface="Book Antiqua" panose="02040602050305030304" pitchFamily="18" charset="0"/>
              <a:cs typeface="Times New Roman"/>
            </a:endParaRPr>
          </a:p>
        </p:txBody>
      </p:sp>
      <p:sp>
        <p:nvSpPr>
          <p:cNvPr id="4" name="Freeform 4604">
            <a:extLst>
              <a:ext uri="{FF2B5EF4-FFF2-40B4-BE49-F238E27FC236}">
                <a16:creationId xmlns:a16="http://schemas.microsoft.com/office/drawing/2014/main" id="{F1A3BEA3-8D8E-40ED-98EF-E338E990E059}"/>
              </a:ext>
            </a:extLst>
          </p:cNvPr>
          <p:cNvSpPr>
            <a:spLocks noEditPoints="1"/>
          </p:cNvSpPr>
          <p:nvPr/>
        </p:nvSpPr>
        <p:spPr bwMode="auto">
          <a:xfrm>
            <a:off x="10515011" y="5310196"/>
            <a:ext cx="1147451" cy="1087395"/>
          </a:xfrm>
          <a:custGeom>
            <a:avLst/>
            <a:gdLst>
              <a:gd name="T0" fmla="*/ 351 w 723"/>
              <a:gd name="T1" fmla="*/ 416 h 903"/>
              <a:gd name="T2" fmla="*/ 348 w 723"/>
              <a:gd name="T3" fmla="*/ 400 h 903"/>
              <a:gd name="T4" fmla="*/ 362 w 723"/>
              <a:gd name="T5" fmla="*/ 391 h 903"/>
              <a:gd name="T6" fmla="*/ 525 w 723"/>
              <a:gd name="T7" fmla="*/ 398 h 903"/>
              <a:gd name="T8" fmla="*/ 525 w 723"/>
              <a:gd name="T9" fmla="*/ 414 h 903"/>
              <a:gd name="T10" fmla="*/ 513 w 723"/>
              <a:gd name="T11" fmla="*/ 572 h 903"/>
              <a:gd name="T12" fmla="*/ 349 w 723"/>
              <a:gd name="T13" fmla="*/ 565 h 903"/>
              <a:gd name="T14" fmla="*/ 349 w 723"/>
              <a:gd name="T15" fmla="*/ 548 h 903"/>
              <a:gd name="T16" fmla="*/ 513 w 723"/>
              <a:gd name="T17" fmla="*/ 542 h 903"/>
              <a:gd name="T18" fmla="*/ 526 w 723"/>
              <a:gd name="T19" fmla="*/ 551 h 903"/>
              <a:gd name="T20" fmla="*/ 523 w 723"/>
              <a:gd name="T21" fmla="*/ 568 h 903"/>
              <a:gd name="T22" fmla="*/ 362 w 723"/>
              <a:gd name="T23" fmla="*/ 722 h 903"/>
              <a:gd name="T24" fmla="*/ 348 w 723"/>
              <a:gd name="T25" fmla="*/ 713 h 903"/>
              <a:gd name="T26" fmla="*/ 351 w 723"/>
              <a:gd name="T27" fmla="*/ 696 h 903"/>
              <a:gd name="T28" fmla="*/ 515 w 723"/>
              <a:gd name="T29" fmla="*/ 693 h 903"/>
              <a:gd name="T30" fmla="*/ 528 w 723"/>
              <a:gd name="T31" fmla="*/ 704 h 903"/>
              <a:gd name="T32" fmla="*/ 521 w 723"/>
              <a:gd name="T33" fmla="*/ 720 h 903"/>
              <a:gd name="T34" fmla="*/ 232 w 723"/>
              <a:gd name="T35" fmla="*/ 405 h 903"/>
              <a:gd name="T36" fmla="*/ 198 w 723"/>
              <a:gd name="T37" fmla="*/ 381 h 903"/>
              <a:gd name="T38" fmla="*/ 200 w 723"/>
              <a:gd name="T39" fmla="*/ 365 h 903"/>
              <a:gd name="T40" fmla="*/ 217 w 723"/>
              <a:gd name="T41" fmla="*/ 362 h 903"/>
              <a:gd name="T42" fmla="*/ 296 w 723"/>
              <a:gd name="T43" fmla="*/ 302 h 903"/>
              <a:gd name="T44" fmla="*/ 312 w 723"/>
              <a:gd name="T45" fmla="*/ 306 h 903"/>
              <a:gd name="T46" fmla="*/ 315 w 723"/>
              <a:gd name="T47" fmla="*/ 321 h 903"/>
              <a:gd name="T48" fmla="*/ 226 w 723"/>
              <a:gd name="T49" fmla="*/ 556 h 903"/>
              <a:gd name="T50" fmla="*/ 197 w 723"/>
              <a:gd name="T51" fmla="*/ 529 h 903"/>
              <a:gd name="T52" fmla="*/ 203 w 723"/>
              <a:gd name="T53" fmla="*/ 514 h 903"/>
              <a:gd name="T54" fmla="*/ 219 w 723"/>
              <a:gd name="T55" fmla="*/ 514 h 903"/>
              <a:gd name="T56" fmla="*/ 298 w 723"/>
              <a:gd name="T57" fmla="*/ 451 h 903"/>
              <a:gd name="T58" fmla="*/ 314 w 723"/>
              <a:gd name="T59" fmla="*/ 458 h 903"/>
              <a:gd name="T60" fmla="*/ 314 w 723"/>
              <a:gd name="T61" fmla="*/ 475 h 903"/>
              <a:gd name="T62" fmla="*/ 155 w 723"/>
              <a:gd name="T63" fmla="*/ 238 h 903"/>
              <a:gd name="T64" fmla="*/ 208 w 723"/>
              <a:gd name="T65" fmla="*/ 197 h 903"/>
              <a:gd name="T66" fmla="*/ 164 w 723"/>
              <a:gd name="T67" fmla="*/ 236 h 903"/>
              <a:gd name="T68" fmla="*/ 31 w 723"/>
              <a:gd name="T69" fmla="*/ 125 h 903"/>
              <a:gd name="T70" fmla="*/ 53 w 723"/>
              <a:gd name="T71" fmla="*/ 68 h 903"/>
              <a:gd name="T72" fmla="*/ 101 w 723"/>
              <a:gd name="T73" fmla="*/ 35 h 903"/>
              <a:gd name="T74" fmla="*/ 150 w 723"/>
              <a:gd name="T75" fmla="*/ 36 h 903"/>
              <a:gd name="T76" fmla="*/ 210 w 723"/>
              <a:gd name="T77" fmla="*/ 80 h 903"/>
              <a:gd name="T78" fmla="*/ 226 w 723"/>
              <a:gd name="T79" fmla="*/ 143 h 903"/>
              <a:gd name="T80" fmla="*/ 125 w 723"/>
              <a:gd name="T81" fmla="*/ 154 h 903"/>
              <a:gd name="T82" fmla="*/ 136 w 723"/>
              <a:gd name="T83" fmla="*/ 0 h 903"/>
              <a:gd name="T84" fmla="*/ 104 w 723"/>
              <a:gd name="T85" fmla="*/ 2 h 903"/>
              <a:gd name="T86" fmla="*/ 39 w 723"/>
              <a:gd name="T87" fmla="*/ 40 h 903"/>
              <a:gd name="T88" fmla="*/ 4 w 723"/>
              <a:gd name="T89" fmla="*/ 108 h 903"/>
              <a:gd name="T90" fmla="*/ 4 w 723"/>
              <a:gd name="T91" fmla="*/ 625 h 903"/>
              <a:gd name="T92" fmla="*/ 121 w 723"/>
              <a:gd name="T93" fmla="*/ 632 h 903"/>
              <a:gd name="T94" fmla="*/ 128 w 723"/>
              <a:gd name="T95" fmla="*/ 901 h 903"/>
              <a:gd name="T96" fmla="*/ 593 w 723"/>
              <a:gd name="T97" fmla="*/ 902 h 903"/>
              <a:gd name="T98" fmla="*/ 603 w 723"/>
              <a:gd name="T99" fmla="*/ 888 h 903"/>
              <a:gd name="T100" fmla="*/ 660 w 723"/>
              <a:gd name="T101" fmla="*/ 248 h 903"/>
              <a:gd name="T102" fmla="*/ 708 w 723"/>
              <a:gd name="T103" fmla="*/ 194 h 903"/>
              <a:gd name="T104" fmla="*/ 723 w 723"/>
              <a:gd name="T105" fmla="*/ 121 h 903"/>
              <a:gd name="T106" fmla="*/ 691 w 723"/>
              <a:gd name="T107" fmla="*/ 50 h 903"/>
              <a:gd name="T108" fmla="*/ 627 w 723"/>
              <a:gd name="T109" fmla="*/ 6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23" h="903">
                <a:moveTo>
                  <a:pt x="513" y="421"/>
                </a:moveTo>
                <a:lnTo>
                  <a:pt x="362" y="421"/>
                </a:lnTo>
                <a:lnTo>
                  <a:pt x="359" y="421"/>
                </a:lnTo>
                <a:lnTo>
                  <a:pt x="356" y="420"/>
                </a:lnTo>
                <a:lnTo>
                  <a:pt x="354" y="418"/>
                </a:lnTo>
                <a:lnTo>
                  <a:pt x="351" y="416"/>
                </a:lnTo>
                <a:lnTo>
                  <a:pt x="349" y="414"/>
                </a:lnTo>
                <a:lnTo>
                  <a:pt x="348" y="412"/>
                </a:lnTo>
                <a:lnTo>
                  <a:pt x="347" y="409"/>
                </a:lnTo>
                <a:lnTo>
                  <a:pt x="347" y="406"/>
                </a:lnTo>
                <a:lnTo>
                  <a:pt x="347" y="403"/>
                </a:lnTo>
                <a:lnTo>
                  <a:pt x="348" y="400"/>
                </a:lnTo>
                <a:lnTo>
                  <a:pt x="349" y="398"/>
                </a:lnTo>
                <a:lnTo>
                  <a:pt x="351" y="396"/>
                </a:lnTo>
                <a:lnTo>
                  <a:pt x="354" y="394"/>
                </a:lnTo>
                <a:lnTo>
                  <a:pt x="356" y="393"/>
                </a:lnTo>
                <a:lnTo>
                  <a:pt x="359" y="391"/>
                </a:lnTo>
                <a:lnTo>
                  <a:pt x="362" y="391"/>
                </a:lnTo>
                <a:lnTo>
                  <a:pt x="513" y="391"/>
                </a:lnTo>
                <a:lnTo>
                  <a:pt x="515" y="391"/>
                </a:lnTo>
                <a:lnTo>
                  <a:pt x="519" y="393"/>
                </a:lnTo>
                <a:lnTo>
                  <a:pt x="521" y="394"/>
                </a:lnTo>
                <a:lnTo>
                  <a:pt x="523" y="396"/>
                </a:lnTo>
                <a:lnTo>
                  <a:pt x="525" y="398"/>
                </a:lnTo>
                <a:lnTo>
                  <a:pt x="526" y="400"/>
                </a:lnTo>
                <a:lnTo>
                  <a:pt x="528" y="403"/>
                </a:lnTo>
                <a:lnTo>
                  <a:pt x="528" y="406"/>
                </a:lnTo>
                <a:lnTo>
                  <a:pt x="528" y="409"/>
                </a:lnTo>
                <a:lnTo>
                  <a:pt x="526" y="412"/>
                </a:lnTo>
                <a:lnTo>
                  <a:pt x="525" y="414"/>
                </a:lnTo>
                <a:lnTo>
                  <a:pt x="523" y="416"/>
                </a:lnTo>
                <a:lnTo>
                  <a:pt x="521" y="418"/>
                </a:lnTo>
                <a:lnTo>
                  <a:pt x="519" y="420"/>
                </a:lnTo>
                <a:lnTo>
                  <a:pt x="515" y="421"/>
                </a:lnTo>
                <a:lnTo>
                  <a:pt x="513" y="421"/>
                </a:lnTo>
                <a:close/>
                <a:moveTo>
                  <a:pt x="513" y="572"/>
                </a:moveTo>
                <a:lnTo>
                  <a:pt x="362" y="572"/>
                </a:lnTo>
                <a:lnTo>
                  <a:pt x="359" y="571"/>
                </a:lnTo>
                <a:lnTo>
                  <a:pt x="356" y="571"/>
                </a:lnTo>
                <a:lnTo>
                  <a:pt x="354" y="569"/>
                </a:lnTo>
                <a:lnTo>
                  <a:pt x="351" y="568"/>
                </a:lnTo>
                <a:lnTo>
                  <a:pt x="349" y="565"/>
                </a:lnTo>
                <a:lnTo>
                  <a:pt x="348" y="563"/>
                </a:lnTo>
                <a:lnTo>
                  <a:pt x="347" y="560"/>
                </a:lnTo>
                <a:lnTo>
                  <a:pt x="347" y="556"/>
                </a:lnTo>
                <a:lnTo>
                  <a:pt x="347" y="554"/>
                </a:lnTo>
                <a:lnTo>
                  <a:pt x="348" y="551"/>
                </a:lnTo>
                <a:lnTo>
                  <a:pt x="349" y="548"/>
                </a:lnTo>
                <a:lnTo>
                  <a:pt x="351" y="546"/>
                </a:lnTo>
                <a:lnTo>
                  <a:pt x="354" y="544"/>
                </a:lnTo>
                <a:lnTo>
                  <a:pt x="356" y="543"/>
                </a:lnTo>
                <a:lnTo>
                  <a:pt x="359" y="542"/>
                </a:lnTo>
                <a:lnTo>
                  <a:pt x="362" y="542"/>
                </a:lnTo>
                <a:lnTo>
                  <a:pt x="513" y="542"/>
                </a:lnTo>
                <a:lnTo>
                  <a:pt x="515" y="542"/>
                </a:lnTo>
                <a:lnTo>
                  <a:pt x="519" y="543"/>
                </a:lnTo>
                <a:lnTo>
                  <a:pt x="521" y="544"/>
                </a:lnTo>
                <a:lnTo>
                  <a:pt x="523" y="546"/>
                </a:lnTo>
                <a:lnTo>
                  <a:pt x="525" y="548"/>
                </a:lnTo>
                <a:lnTo>
                  <a:pt x="526" y="551"/>
                </a:lnTo>
                <a:lnTo>
                  <a:pt x="528" y="554"/>
                </a:lnTo>
                <a:lnTo>
                  <a:pt x="528" y="556"/>
                </a:lnTo>
                <a:lnTo>
                  <a:pt x="528" y="560"/>
                </a:lnTo>
                <a:lnTo>
                  <a:pt x="526" y="563"/>
                </a:lnTo>
                <a:lnTo>
                  <a:pt x="525" y="565"/>
                </a:lnTo>
                <a:lnTo>
                  <a:pt x="523" y="568"/>
                </a:lnTo>
                <a:lnTo>
                  <a:pt x="521" y="569"/>
                </a:lnTo>
                <a:lnTo>
                  <a:pt x="519" y="571"/>
                </a:lnTo>
                <a:lnTo>
                  <a:pt x="515" y="571"/>
                </a:lnTo>
                <a:lnTo>
                  <a:pt x="513" y="572"/>
                </a:lnTo>
                <a:close/>
                <a:moveTo>
                  <a:pt x="513" y="722"/>
                </a:moveTo>
                <a:lnTo>
                  <a:pt x="362" y="722"/>
                </a:lnTo>
                <a:lnTo>
                  <a:pt x="359" y="722"/>
                </a:lnTo>
                <a:lnTo>
                  <a:pt x="356" y="721"/>
                </a:lnTo>
                <a:lnTo>
                  <a:pt x="354" y="720"/>
                </a:lnTo>
                <a:lnTo>
                  <a:pt x="351" y="718"/>
                </a:lnTo>
                <a:lnTo>
                  <a:pt x="349" y="716"/>
                </a:lnTo>
                <a:lnTo>
                  <a:pt x="348" y="713"/>
                </a:lnTo>
                <a:lnTo>
                  <a:pt x="347" y="710"/>
                </a:lnTo>
                <a:lnTo>
                  <a:pt x="347" y="708"/>
                </a:lnTo>
                <a:lnTo>
                  <a:pt x="347" y="704"/>
                </a:lnTo>
                <a:lnTo>
                  <a:pt x="348" y="702"/>
                </a:lnTo>
                <a:lnTo>
                  <a:pt x="349" y="699"/>
                </a:lnTo>
                <a:lnTo>
                  <a:pt x="351" y="696"/>
                </a:lnTo>
                <a:lnTo>
                  <a:pt x="354" y="695"/>
                </a:lnTo>
                <a:lnTo>
                  <a:pt x="356" y="693"/>
                </a:lnTo>
                <a:lnTo>
                  <a:pt x="359" y="693"/>
                </a:lnTo>
                <a:lnTo>
                  <a:pt x="362" y="692"/>
                </a:lnTo>
                <a:lnTo>
                  <a:pt x="513" y="692"/>
                </a:lnTo>
                <a:lnTo>
                  <a:pt x="515" y="693"/>
                </a:lnTo>
                <a:lnTo>
                  <a:pt x="519" y="693"/>
                </a:lnTo>
                <a:lnTo>
                  <a:pt x="521" y="695"/>
                </a:lnTo>
                <a:lnTo>
                  <a:pt x="523" y="696"/>
                </a:lnTo>
                <a:lnTo>
                  <a:pt x="525" y="699"/>
                </a:lnTo>
                <a:lnTo>
                  <a:pt x="526" y="702"/>
                </a:lnTo>
                <a:lnTo>
                  <a:pt x="528" y="704"/>
                </a:lnTo>
                <a:lnTo>
                  <a:pt x="528" y="708"/>
                </a:lnTo>
                <a:lnTo>
                  <a:pt x="528" y="710"/>
                </a:lnTo>
                <a:lnTo>
                  <a:pt x="526" y="713"/>
                </a:lnTo>
                <a:lnTo>
                  <a:pt x="525" y="716"/>
                </a:lnTo>
                <a:lnTo>
                  <a:pt x="523" y="718"/>
                </a:lnTo>
                <a:lnTo>
                  <a:pt x="521" y="720"/>
                </a:lnTo>
                <a:lnTo>
                  <a:pt x="519" y="721"/>
                </a:lnTo>
                <a:lnTo>
                  <a:pt x="515" y="722"/>
                </a:lnTo>
                <a:lnTo>
                  <a:pt x="513" y="722"/>
                </a:lnTo>
                <a:close/>
                <a:moveTo>
                  <a:pt x="312" y="326"/>
                </a:moveTo>
                <a:lnTo>
                  <a:pt x="237" y="402"/>
                </a:lnTo>
                <a:lnTo>
                  <a:pt x="232" y="405"/>
                </a:lnTo>
                <a:lnTo>
                  <a:pt x="226" y="406"/>
                </a:lnTo>
                <a:lnTo>
                  <a:pt x="220" y="405"/>
                </a:lnTo>
                <a:lnTo>
                  <a:pt x="216" y="402"/>
                </a:lnTo>
                <a:lnTo>
                  <a:pt x="200" y="387"/>
                </a:lnTo>
                <a:lnTo>
                  <a:pt x="199" y="385"/>
                </a:lnTo>
                <a:lnTo>
                  <a:pt x="198" y="381"/>
                </a:lnTo>
                <a:lnTo>
                  <a:pt x="197" y="379"/>
                </a:lnTo>
                <a:lnTo>
                  <a:pt x="197" y="376"/>
                </a:lnTo>
                <a:lnTo>
                  <a:pt x="197" y="373"/>
                </a:lnTo>
                <a:lnTo>
                  <a:pt x="198" y="370"/>
                </a:lnTo>
                <a:lnTo>
                  <a:pt x="199" y="368"/>
                </a:lnTo>
                <a:lnTo>
                  <a:pt x="200" y="365"/>
                </a:lnTo>
                <a:lnTo>
                  <a:pt x="203" y="363"/>
                </a:lnTo>
                <a:lnTo>
                  <a:pt x="206" y="362"/>
                </a:lnTo>
                <a:lnTo>
                  <a:pt x="208" y="361"/>
                </a:lnTo>
                <a:lnTo>
                  <a:pt x="211" y="361"/>
                </a:lnTo>
                <a:lnTo>
                  <a:pt x="214" y="361"/>
                </a:lnTo>
                <a:lnTo>
                  <a:pt x="217" y="362"/>
                </a:lnTo>
                <a:lnTo>
                  <a:pt x="219" y="363"/>
                </a:lnTo>
                <a:lnTo>
                  <a:pt x="221" y="365"/>
                </a:lnTo>
                <a:lnTo>
                  <a:pt x="226" y="370"/>
                </a:lnTo>
                <a:lnTo>
                  <a:pt x="290" y="306"/>
                </a:lnTo>
                <a:lnTo>
                  <a:pt x="294" y="303"/>
                </a:lnTo>
                <a:lnTo>
                  <a:pt x="296" y="302"/>
                </a:lnTo>
                <a:lnTo>
                  <a:pt x="298" y="301"/>
                </a:lnTo>
                <a:lnTo>
                  <a:pt x="302" y="301"/>
                </a:lnTo>
                <a:lnTo>
                  <a:pt x="304" y="301"/>
                </a:lnTo>
                <a:lnTo>
                  <a:pt x="307" y="302"/>
                </a:lnTo>
                <a:lnTo>
                  <a:pt x="310" y="303"/>
                </a:lnTo>
                <a:lnTo>
                  <a:pt x="312" y="306"/>
                </a:lnTo>
                <a:lnTo>
                  <a:pt x="314" y="308"/>
                </a:lnTo>
                <a:lnTo>
                  <a:pt x="315" y="310"/>
                </a:lnTo>
                <a:lnTo>
                  <a:pt x="316" y="312"/>
                </a:lnTo>
                <a:lnTo>
                  <a:pt x="316" y="316"/>
                </a:lnTo>
                <a:lnTo>
                  <a:pt x="316" y="319"/>
                </a:lnTo>
                <a:lnTo>
                  <a:pt x="315" y="321"/>
                </a:lnTo>
                <a:lnTo>
                  <a:pt x="314" y="324"/>
                </a:lnTo>
                <a:lnTo>
                  <a:pt x="312" y="326"/>
                </a:lnTo>
                <a:close/>
                <a:moveTo>
                  <a:pt x="312" y="477"/>
                </a:moveTo>
                <a:lnTo>
                  <a:pt x="237" y="552"/>
                </a:lnTo>
                <a:lnTo>
                  <a:pt x="232" y="555"/>
                </a:lnTo>
                <a:lnTo>
                  <a:pt x="226" y="556"/>
                </a:lnTo>
                <a:lnTo>
                  <a:pt x="220" y="555"/>
                </a:lnTo>
                <a:lnTo>
                  <a:pt x="216" y="552"/>
                </a:lnTo>
                <a:lnTo>
                  <a:pt x="200" y="537"/>
                </a:lnTo>
                <a:lnTo>
                  <a:pt x="199" y="535"/>
                </a:lnTo>
                <a:lnTo>
                  <a:pt x="198" y="533"/>
                </a:lnTo>
                <a:lnTo>
                  <a:pt x="197" y="529"/>
                </a:lnTo>
                <a:lnTo>
                  <a:pt x="197" y="527"/>
                </a:lnTo>
                <a:lnTo>
                  <a:pt x="197" y="524"/>
                </a:lnTo>
                <a:lnTo>
                  <a:pt x="198" y="521"/>
                </a:lnTo>
                <a:lnTo>
                  <a:pt x="199" y="518"/>
                </a:lnTo>
                <a:lnTo>
                  <a:pt x="200" y="516"/>
                </a:lnTo>
                <a:lnTo>
                  <a:pt x="203" y="514"/>
                </a:lnTo>
                <a:lnTo>
                  <a:pt x="206" y="512"/>
                </a:lnTo>
                <a:lnTo>
                  <a:pt x="208" y="512"/>
                </a:lnTo>
                <a:lnTo>
                  <a:pt x="211" y="511"/>
                </a:lnTo>
                <a:lnTo>
                  <a:pt x="214" y="512"/>
                </a:lnTo>
                <a:lnTo>
                  <a:pt x="217" y="512"/>
                </a:lnTo>
                <a:lnTo>
                  <a:pt x="219" y="514"/>
                </a:lnTo>
                <a:lnTo>
                  <a:pt x="221" y="516"/>
                </a:lnTo>
                <a:lnTo>
                  <a:pt x="226" y="520"/>
                </a:lnTo>
                <a:lnTo>
                  <a:pt x="290" y="456"/>
                </a:lnTo>
                <a:lnTo>
                  <a:pt x="294" y="454"/>
                </a:lnTo>
                <a:lnTo>
                  <a:pt x="296" y="452"/>
                </a:lnTo>
                <a:lnTo>
                  <a:pt x="298" y="451"/>
                </a:lnTo>
                <a:lnTo>
                  <a:pt x="302" y="451"/>
                </a:lnTo>
                <a:lnTo>
                  <a:pt x="304" y="451"/>
                </a:lnTo>
                <a:lnTo>
                  <a:pt x="307" y="452"/>
                </a:lnTo>
                <a:lnTo>
                  <a:pt x="310" y="454"/>
                </a:lnTo>
                <a:lnTo>
                  <a:pt x="312" y="456"/>
                </a:lnTo>
                <a:lnTo>
                  <a:pt x="314" y="458"/>
                </a:lnTo>
                <a:lnTo>
                  <a:pt x="315" y="460"/>
                </a:lnTo>
                <a:lnTo>
                  <a:pt x="316" y="464"/>
                </a:lnTo>
                <a:lnTo>
                  <a:pt x="316" y="466"/>
                </a:lnTo>
                <a:lnTo>
                  <a:pt x="316" y="469"/>
                </a:lnTo>
                <a:lnTo>
                  <a:pt x="315" y="472"/>
                </a:lnTo>
                <a:lnTo>
                  <a:pt x="314" y="475"/>
                </a:lnTo>
                <a:lnTo>
                  <a:pt x="312" y="477"/>
                </a:lnTo>
                <a:close/>
                <a:moveTo>
                  <a:pt x="164" y="236"/>
                </a:moveTo>
                <a:lnTo>
                  <a:pt x="162" y="237"/>
                </a:lnTo>
                <a:lnTo>
                  <a:pt x="158" y="238"/>
                </a:lnTo>
                <a:lnTo>
                  <a:pt x="157" y="238"/>
                </a:lnTo>
                <a:lnTo>
                  <a:pt x="155" y="238"/>
                </a:lnTo>
                <a:lnTo>
                  <a:pt x="153" y="239"/>
                </a:lnTo>
                <a:lnTo>
                  <a:pt x="151" y="239"/>
                </a:lnTo>
                <a:lnTo>
                  <a:pt x="151" y="180"/>
                </a:lnTo>
                <a:lnTo>
                  <a:pt x="217" y="180"/>
                </a:lnTo>
                <a:lnTo>
                  <a:pt x="214" y="188"/>
                </a:lnTo>
                <a:lnTo>
                  <a:pt x="208" y="197"/>
                </a:lnTo>
                <a:lnTo>
                  <a:pt x="203" y="205"/>
                </a:lnTo>
                <a:lnTo>
                  <a:pt x="197" y="212"/>
                </a:lnTo>
                <a:lnTo>
                  <a:pt x="190" y="220"/>
                </a:lnTo>
                <a:lnTo>
                  <a:pt x="182" y="225"/>
                </a:lnTo>
                <a:lnTo>
                  <a:pt x="173" y="231"/>
                </a:lnTo>
                <a:lnTo>
                  <a:pt x="164" y="236"/>
                </a:lnTo>
                <a:close/>
                <a:moveTo>
                  <a:pt x="121" y="166"/>
                </a:moveTo>
                <a:lnTo>
                  <a:pt x="121" y="256"/>
                </a:lnTo>
                <a:lnTo>
                  <a:pt x="121" y="601"/>
                </a:lnTo>
                <a:lnTo>
                  <a:pt x="31" y="601"/>
                </a:lnTo>
                <a:lnTo>
                  <a:pt x="31" y="135"/>
                </a:lnTo>
                <a:lnTo>
                  <a:pt x="31" y="125"/>
                </a:lnTo>
                <a:lnTo>
                  <a:pt x="33" y="115"/>
                </a:lnTo>
                <a:lnTo>
                  <a:pt x="35" y="105"/>
                </a:lnTo>
                <a:lnTo>
                  <a:pt x="39" y="94"/>
                </a:lnTo>
                <a:lnTo>
                  <a:pt x="43" y="85"/>
                </a:lnTo>
                <a:lnTo>
                  <a:pt x="48" y="77"/>
                </a:lnTo>
                <a:lnTo>
                  <a:pt x="53" y="68"/>
                </a:lnTo>
                <a:lnTo>
                  <a:pt x="60" y="62"/>
                </a:lnTo>
                <a:lnTo>
                  <a:pt x="67" y="55"/>
                </a:lnTo>
                <a:lnTo>
                  <a:pt x="75" y="48"/>
                </a:lnTo>
                <a:lnTo>
                  <a:pt x="83" y="42"/>
                </a:lnTo>
                <a:lnTo>
                  <a:pt x="92" y="38"/>
                </a:lnTo>
                <a:lnTo>
                  <a:pt x="101" y="35"/>
                </a:lnTo>
                <a:lnTo>
                  <a:pt x="110" y="32"/>
                </a:lnTo>
                <a:lnTo>
                  <a:pt x="120" y="30"/>
                </a:lnTo>
                <a:lnTo>
                  <a:pt x="129" y="30"/>
                </a:lnTo>
                <a:lnTo>
                  <a:pt x="132" y="30"/>
                </a:lnTo>
                <a:lnTo>
                  <a:pt x="135" y="30"/>
                </a:lnTo>
                <a:lnTo>
                  <a:pt x="150" y="36"/>
                </a:lnTo>
                <a:lnTo>
                  <a:pt x="164" y="41"/>
                </a:lnTo>
                <a:lnTo>
                  <a:pt x="176" y="48"/>
                </a:lnTo>
                <a:lnTo>
                  <a:pt x="188" y="56"/>
                </a:lnTo>
                <a:lnTo>
                  <a:pt x="197" y="63"/>
                </a:lnTo>
                <a:lnTo>
                  <a:pt x="205" y="71"/>
                </a:lnTo>
                <a:lnTo>
                  <a:pt x="210" y="80"/>
                </a:lnTo>
                <a:lnTo>
                  <a:pt x="216" y="88"/>
                </a:lnTo>
                <a:lnTo>
                  <a:pt x="220" y="99"/>
                </a:lnTo>
                <a:lnTo>
                  <a:pt x="224" y="110"/>
                </a:lnTo>
                <a:lnTo>
                  <a:pt x="226" y="123"/>
                </a:lnTo>
                <a:lnTo>
                  <a:pt x="226" y="135"/>
                </a:lnTo>
                <a:lnTo>
                  <a:pt x="226" y="143"/>
                </a:lnTo>
                <a:lnTo>
                  <a:pt x="225" y="150"/>
                </a:lnTo>
                <a:lnTo>
                  <a:pt x="136" y="150"/>
                </a:lnTo>
                <a:lnTo>
                  <a:pt x="133" y="151"/>
                </a:lnTo>
                <a:lnTo>
                  <a:pt x="130" y="151"/>
                </a:lnTo>
                <a:lnTo>
                  <a:pt x="128" y="153"/>
                </a:lnTo>
                <a:lnTo>
                  <a:pt x="125" y="154"/>
                </a:lnTo>
                <a:lnTo>
                  <a:pt x="123" y="156"/>
                </a:lnTo>
                <a:lnTo>
                  <a:pt x="122" y="160"/>
                </a:lnTo>
                <a:lnTo>
                  <a:pt x="121" y="162"/>
                </a:lnTo>
                <a:lnTo>
                  <a:pt x="121" y="166"/>
                </a:lnTo>
                <a:close/>
                <a:moveTo>
                  <a:pt x="587" y="0"/>
                </a:moveTo>
                <a:lnTo>
                  <a:pt x="136" y="0"/>
                </a:lnTo>
                <a:lnTo>
                  <a:pt x="136" y="0"/>
                </a:lnTo>
                <a:lnTo>
                  <a:pt x="135" y="0"/>
                </a:lnTo>
                <a:lnTo>
                  <a:pt x="132" y="0"/>
                </a:lnTo>
                <a:lnTo>
                  <a:pt x="129" y="0"/>
                </a:lnTo>
                <a:lnTo>
                  <a:pt x="116" y="1"/>
                </a:lnTo>
                <a:lnTo>
                  <a:pt x="104" y="2"/>
                </a:lnTo>
                <a:lnTo>
                  <a:pt x="92" y="5"/>
                </a:lnTo>
                <a:lnTo>
                  <a:pt x="80" y="11"/>
                </a:lnTo>
                <a:lnTo>
                  <a:pt x="69" y="16"/>
                </a:lnTo>
                <a:lnTo>
                  <a:pt x="58" y="23"/>
                </a:lnTo>
                <a:lnTo>
                  <a:pt x="48" y="31"/>
                </a:lnTo>
                <a:lnTo>
                  <a:pt x="39" y="40"/>
                </a:lnTo>
                <a:lnTo>
                  <a:pt x="31" y="49"/>
                </a:lnTo>
                <a:lnTo>
                  <a:pt x="23" y="59"/>
                </a:lnTo>
                <a:lnTo>
                  <a:pt x="16" y="71"/>
                </a:lnTo>
                <a:lnTo>
                  <a:pt x="10" y="83"/>
                </a:lnTo>
                <a:lnTo>
                  <a:pt x="6" y="95"/>
                </a:lnTo>
                <a:lnTo>
                  <a:pt x="4" y="108"/>
                </a:lnTo>
                <a:lnTo>
                  <a:pt x="1" y="121"/>
                </a:lnTo>
                <a:lnTo>
                  <a:pt x="0" y="135"/>
                </a:lnTo>
                <a:lnTo>
                  <a:pt x="0" y="617"/>
                </a:lnTo>
                <a:lnTo>
                  <a:pt x="1" y="620"/>
                </a:lnTo>
                <a:lnTo>
                  <a:pt x="1" y="623"/>
                </a:lnTo>
                <a:lnTo>
                  <a:pt x="4" y="625"/>
                </a:lnTo>
                <a:lnTo>
                  <a:pt x="5" y="627"/>
                </a:lnTo>
                <a:lnTo>
                  <a:pt x="7" y="630"/>
                </a:lnTo>
                <a:lnTo>
                  <a:pt x="9" y="631"/>
                </a:lnTo>
                <a:lnTo>
                  <a:pt x="13" y="632"/>
                </a:lnTo>
                <a:lnTo>
                  <a:pt x="16" y="632"/>
                </a:lnTo>
                <a:lnTo>
                  <a:pt x="121" y="632"/>
                </a:lnTo>
                <a:lnTo>
                  <a:pt x="121" y="888"/>
                </a:lnTo>
                <a:lnTo>
                  <a:pt x="121" y="891"/>
                </a:lnTo>
                <a:lnTo>
                  <a:pt x="122" y="894"/>
                </a:lnTo>
                <a:lnTo>
                  <a:pt x="123" y="896"/>
                </a:lnTo>
                <a:lnTo>
                  <a:pt x="125" y="898"/>
                </a:lnTo>
                <a:lnTo>
                  <a:pt x="128" y="901"/>
                </a:lnTo>
                <a:lnTo>
                  <a:pt x="130" y="902"/>
                </a:lnTo>
                <a:lnTo>
                  <a:pt x="133" y="903"/>
                </a:lnTo>
                <a:lnTo>
                  <a:pt x="136" y="903"/>
                </a:lnTo>
                <a:lnTo>
                  <a:pt x="587" y="903"/>
                </a:lnTo>
                <a:lnTo>
                  <a:pt x="591" y="903"/>
                </a:lnTo>
                <a:lnTo>
                  <a:pt x="593" y="902"/>
                </a:lnTo>
                <a:lnTo>
                  <a:pt x="596" y="901"/>
                </a:lnTo>
                <a:lnTo>
                  <a:pt x="599" y="898"/>
                </a:lnTo>
                <a:lnTo>
                  <a:pt x="600" y="896"/>
                </a:lnTo>
                <a:lnTo>
                  <a:pt x="602" y="894"/>
                </a:lnTo>
                <a:lnTo>
                  <a:pt x="602" y="891"/>
                </a:lnTo>
                <a:lnTo>
                  <a:pt x="603" y="888"/>
                </a:lnTo>
                <a:lnTo>
                  <a:pt x="603" y="269"/>
                </a:lnTo>
                <a:lnTo>
                  <a:pt x="615" y="267"/>
                </a:lnTo>
                <a:lnTo>
                  <a:pt x="627" y="264"/>
                </a:lnTo>
                <a:lnTo>
                  <a:pt x="638" y="259"/>
                </a:lnTo>
                <a:lnTo>
                  <a:pt x="648" y="255"/>
                </a:lnTo>
                <a:lnTo>
                  <a:pt x="660" y="248"/>
                </a:lnTo>
                <a:lnTo>
                  <a:pt x="670" y="241"/>
                </a:lnTo>
                <a:lnTo>
                  <a:pt x="679" y="232"/>
                </a:lnTo>
                <a:lnTo>
                  <a:pt x="687" y="224"/>
                </a:lnTo>
                <a:lnTo>
                  <a:pt x="695" y="214"/>
                </a:lnTo>
                <a:lnTo>
                  <a:pt x="703" y="204"/>
                </a:lnTo>
                <a:lnTo>
                  <a:pt x="708" y="194"/>
                </a:lnTo>
                <a:lnTo>
                  <a:pt x="714" y="182"/>
                </a:lnTo>
                <a:lnTo>
                  <a:pt x="717" y="171"/>
                </a:lnTo>
                <a:lnTo>
                  <a:pt x="721" y="160"/>
                </a:lnTo>
                <a:lnTo>
                  <a:pt x="723" y="147"/>
                </a:lnTo>
                <a:lnTo>
                  <a:pt x="723" y="135"/>
                </a:lnTo>
                <a:lnTo>
                  <a:pt x="723" y="121"/>
                </a:lnTo>
                <a:lnTo>
                  <a:pt x="721" y="109"/>
                </a:lnTo>
                <a:lnTo>
                  <a:pt x="717" y="97"/>
                </a:lnTo>
                <a:lnTo>
                  <a:pt x="712" y="84"/>
                </a:lnTo>
                <a:lnTo>
                  <a:pt x="706" y="72"/>
                </a:lnTo>
                <a:lnTo>
                  <a:pt x="699" y="60"/>
                </a:lnTo>
                <a:lnTo>
                  <a:pt x="691" y="50"/>
                </a:lnTo>
                <a:lnTo>
                  <a:pt x="682" y="40"/>
                </a:lnTo>
                <a:lnTo>
                  <a:pt x="672" y="32"/>
                </a:lnTo>
                <a:lnTo>
                  <a:pt x="662" y="23"/>
                </a:lnTo>
                <a:lnTo>
                  <a:pt x="651" y="16"/>
                </a:lnTo>
                <a:lnTo>
                  <a:pt x="638" y="11"/>
                </a:lnTo>
                <a:lnTo>
                  <a:pt x="627" y="6"/>
                </a:lnTo>
                <a:lnTo>
                  <a:pt x="613" y="3"/>
                </a:lnTo>
                <a:lnTo>
                  <a:pt x="601" y="1"/>
                </a:lnTo>
                <a:lnTo>
                  <a:pt x="587" y="0"/>
                </a:lnTo>
                <a:lnTo>
                  <a:pt x="587" y="0"/>
                </a:lnTo>
                <a:close/>
              </a:path>
            </a:pathLst>
          </a:custGeom>
          <a:solidFill>
            <a:srgbClr val="0070C0">
              <a:alpha val="69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40000"/>
                <a:lumOff val="60000"/>
              </a:schemeClr>
            </a:gs>
            <a:gs pos="63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8D8D0-CBA7-40DC-9971-CDF0DC6B2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095281"/>
            <a:ext cx="11370665" cy="2677656"/>
          </a:xfrm>
        </p:spPr>
        <p:txBody>
          <a:bodyPr/>
          <a:lstStyle/>
          <a:p>
            <a:r>
              <a:rPr lang="en-IN" sz="2400" b="1" i="0" dirty="0">
                <a:solidFill>
                  <a:srgbClr val="212121"/>
                </a:solidFill>
                <a:effectLst/>
                <a:latin typeface="Roboto"/>
              </a:rPr>
              <a:t>Creating a dataframe with the actual churn flag and the predicted probabilities</a:t>
            </a:r>
          </a:p>
          <a:p>
            <a:r>
              <a:rPr lang="en-IN" b="0" i="0" dirty="0">
                <a:solidFill>
                  <a:srgbClr val="212121"/>
                </a:solidFill>
                <a:effectLst/>
                <a:latin typeface="Roboto"/>
              </a:rPr>
              <a:t>keeping a threshold of P &gt;= 0.5 for conversion</a:t>
            </a:r>
          </a:p>
          <a:p>
            <a:endParaRPr lang="en-IN" dirty="0">
              <a:solidFill>
                <a:srgbClr val="212121"/>
              </a:solidFill>
              <a:latin typeface="Roboto"/>
            </a:endParaRPr>
          </a:p>
          <a:p>
            <a:r>
              <a:rPr lang="en-IN" sz="2400" b="1" i="0" dirty="0">
                <a:solidFill>
                  <a:srgbClr val="212121"/>
                </a:solidFill>
                <a:effectLst/>
                <a:latin typeface="Roboto"/>
              </a:rPr>
              <a:t>Optimizing the model for P- values and VIF</a:t>
            </a:r>
          </a:p>
          <a:p>
            <a:endParaRPr lang="en-IN" dirty="0">
              <a:solidFill>
                <a:srgbClr val="212121"/>
              </a:solidFill>
              <a:latin typeface="Roboto"/>
            </a:endParaRPr>
          </a:p>
          <a:p>
            <a:endParaRPr lang="en-IN" b="0" i="0" dirty="0">
              <a:solidFill>
                <a:srgbClr val="212121"/>
              </a:solidFill>
              <a:effectLst/>
              <a:latin typeface="Roboto"/>
            </a:endParaRPr>
          </a:p>
          <a:p>
            <a:endParaRPr lang="en-IN" dirty="0">
              <a:solidFill>
                <a:srgbClr val="212121"/>
              </a:solidFill>
              <a:latin typeface="Roboto"/>
            </a:endParaRPr>
          </a:p>
          <a:p>
            <a:endParaRPr lang="en-IN" b="0" i="0" dirty="0">
              <a:solidFill>
                <a:srgbClr val="212121"/>
              </a:solidFill>
              <a:effectLst/>
              <a:latin typeface="Roboto"/>
            </a:endParaRPr>
          </a:p>
          <a:p>
            <a:endParaRPr lang="en-IN" b="1" dirty="0">
              <a:solidFill>
                <a:srgbClr val="212121"/>
              </a:solidFill>
              <a:latin typeface="Robo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700AF89-E032-4ECE-8D33-FFD91C7B0720}"/>
              </a:ext>
            </a:extLst>
          </p:cNvPr>
          <p:cNvSpPr txBox="1"/>
          <p:nvPr/>
        </p:nvSpPr>
        <p:spPr>
          <a:xfrm>
            <a:off x="381000" y="2651622"/>
            <a:ext cx="2819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Confusion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Matrix</a:t>
            </a:r>
            <a:endParaRPr sz="2400" b="1" dirty="0">
              <a:latin typeface="Times New Roman"/>
              <a:cs typeface="Times New Roman"/>
            </a:endParaRPr>
          </a:p>
        </p:txBody>
      </p:sp>
      <p:grpSp>
        <p:nvGrpSpPr>
          <p:cNvPr id="7" name="object 7">
            <a:extLst>
              <a:ext uri="{FF2B5EF4-FFF2-40B4-BE49-F238E27FC236}">
                <a16:creationId xmlns:a16="http://schemas.microsoft.com/office/drawing/2014/main" id="{AF050891-E395-49F4-A664-C31970B7AFEF}"/>
              </a:ext>
            </a:extLst>
          </p:cNvPr>
          <p:cNvGrpSpPr/>
          <p:nvPr/>
        </p:nvGrpSpPr>
        <p:grpSpPr>
          <a:xfrm>
            <a:off x="609600" y="3184398"/>
            <a:ext cx="1311275" cy="803910"/>
            <a:chOff x="6908038" y="1897126"/>
            <a:chExt cx="1311275" cy="803910"/>
          </a:xfrm>
        </p:grpSpPr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F5B7E53-EC0C-4FFF-BB1E-45591FBFECEE}"/>
                </a:ext>
              </a:extLst>
            </p:cNvPr>
            <p:cNvSpPr/>
            <p:nvPr/>
          </p:nvSpPr>
          <p:spPr>
            <a:xfrm>
              <a:off x="7299960" y="2406396"/>
              <a:ext cx="527685" cy="294640"/>
            </a:xfrm>
            <a:custGeom>
              <a:avLst/>
              <a:gdLst/>
              <a:ahLst/>
              <a:cxnLst/>
              <a:rect l="l" t="t" r="r" b="b"/>
              <a:pathLst>
                <a:path w="527684" h="294639">
                  <a:moveTo>
                    <a:pt x="263651" y="0"/>
                  </a:moveTo>
                  <a:lnTo>
                    <a:pt x="0" y="147065"/>
                  </a:lnTo>
                  <a:lnTo>
                    <a:pt x="263651" y="294131"/>
                  </a:lnTo>
                  <a:lnTo>
                    <a:pt x="527304" y="147065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8C52C673-08CD-442C-BAEE-136DAC32FB6F}"/>
                </a:ext>
              </a:extLst>
            </p:cNvPr>
            <p:cNvSpPr/>
            <p:nvPr/>
          </p:nvSpPr>
          <p:spPr>
            <a:xfrm>
              <a:off x="6914388" y="1903476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522223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2223" y="624839"/>
                  </a:lnTo>
                  <a:lnTo>
                    <a:pt x="562766" y="616658"/>
                  </a:lnTo>
                  <a:lnTo>
                    <a:pt x="595868" y="594344"/>
                  </a:lnTo>
                  <a:lnTo>
                    <a:pt x="618182" y="561242"/>
                  </a:lnTo>
                  <a:lnTo>
                    <a:pt x="626363" y="520700"/>
                  </a:lnTo>
                  <a:lnTo>
                    <a:pt x="626363" y="104139"/>
                  </a:lnTo>
                  <a:lnTo>
                    <a:pt x="618182" y="63597"/>
                  </a:lnTo>
                  <a:lnTo>
                    <a:pt x="595868" y="30495"/>
                  </a:lnTo>
                  <a:lnTo>
                    <a:pt x="562766" y="8181"/>
                  </a:lnTo>
                  <a:lnTo>
                    <a:pt x="52222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07B13A45-D4DE-45F2-8825-DF581319B9B4}"/>
                </a:ext>
              </a:extLst>
            </p:cNvPr>
            <p:cNvSpPr/>
            <p:nvPr/>
          </p:nvSpPr>
          <p:spPr>
            <a:xfrm>
              <a:off x="6914388" y="1903476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2223" y="0"/>
                  </a:lnTo>
                  <a:lnTo>
                    <a:pt x="562766" y="8181"/>
                  </a:lnTo>
                  <a:lnTo>
                    <a:pt x="595868" y="30495"/>
                  </a:lnTo>
                  <a:lnTo>
                    <a:pt x="618182" y="63597"/>
                  </a:lnTo>
                  <a:lnTo>
                    <a:pt x="626363" y="104139"/>
                  </a:lnTo>
                  <a:lnTo>
                    <a:pt x="626363" y="520700"/>
                  </a:lnTo>
                  <a:lnTo>
                    <a:pt x="618182" y="561242"/>
                  </a:lnTo>
                  <a:lnTo>
                    <a:pt x="595868" y="594344"/>
                  </a:lnTo>
                  <a:lnTo>
                    <a:pt x="562766" y="616658"/>
                  </a:lnTo>
                  <a:lnTo>
                    <a:pt x="522223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E19F273-25AE-4D2E-A44C-23D336FF6E56}"/>
                </a:ext>
              </a:extLst>
            </p:cNvPr>
            <p:cNvSpPr/>
            <p:nvPr/>
          </p:nvSpPr>
          <p:spPr>
            <a:xfrm>
              <a:off x="7587996" y="1903476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520700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0700" y="624839"/>
                  </a:lnTo>
                  <a:lnTo>
                    <a:pt x="561242" y="616658"/>
                  </a:lnTo>
                  <a:lnTo>
                    <a:pt x="594344" y="594344"/>
                  </a:lnTo>
                  <a:lnTo>
                    <a:pt x="616658" y="561242"/>
                  </a:lnTo>
                  <a:lnTo>
                    <a:pt x="624839" y="520700"/>
                  </a:lnTo>
                  <a:lnTo>
                    <a:pt x="624839" y="104139"/>
                  </a:lnTo>
                  <a:lnTo>
                    <a:pt x="616658" y="63597"/>
                  </a:lnTo>
                  <a:lnTo>
                    <a:pt x="594344" y="30495"/>
                  </a:lnTo>
                  <a:lnTo>
                    <a:pt x="561242" y="8181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041C7609-0EDD-411A-8995-311971C25684}"/>
                </a:ext>
              </a:extLst>
            </p:cNvPr>
            <p:cNvSpPr/>
            <p:nvPr/>
          </p:nvSpPr>
          <p:spPr>
            <a:xfrm>
              <a:off x="7587996" y="1903476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0700" y="0"/>
                  </a:lnTo>
                  <a:lnTo>
                    <a:pt x="561242" y="8181"/>
                  </a:lnTo>
                  <a:lnTo>
                    <a:pt x="594344" y="30495"/>
                  </a:lnTo>
                  <a:lnTo>
                    <a:pt x="616658" y="63597"/>
                  </a:lnTo>
                  <a:lnTo>
                    <a:pt x="624839" y="104139"/>
                  </a:lnTo>
                  <a:lnTo>
                    <a:pt x="624839" y="520700"/>
                  </a:lnTo>
                  <a:lnTo>
                    <a:pt x="616658" y="561242"/>
                  </a:lnTo>
                  <a:lnTo>
                    <a:pt x="594344" y="594344"/>
                  </a:lnTo>
                  <a:lnTo>
                    <a:pt x="561242" y="616658"/>
                  </a:lnTo>
                  <a:lnTo>
                    <a:pt x="520700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DC0DCAF8-F0EF-49CB-B112-E2E9E6496109}"/>
              </a:ext>
            </a:extLst>
          </p:cNvPr>
          <p:cNvSpPr txBox="1"/>
          <p:nvPr/>
        </p:nvSpPr>
        <p:spPr>
          <a:xfrm>
            <a:off x="712978" y="3346576"/>
            <a:ext cx="10553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5965" algn="l"/>
              </a:tabLst>
            </a:pPr>
            <a:r>
              <a:rPr lang="en-IN" sz="1600" spc="-10" dirty="0">
                <a:solidFill>
                  <a:srgbClr val="FFFFFF"/>
                </a:solidFill>
                <a:latin typeface="Carlito"/>
                <a:cs typeface="Carlito"/>
              </a:rPr>
              <a:t>3665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lang="en-IN" sz="1600" dirty="0">
                <a:solidFill>
                  <a:srgbClr val="FFFFFF"/>
                </a:solidFill>
                <a:latin typeface="Carlito"/>
                <a:cs typeface="Carlito"/>
              </a:rPr>
              <a:t>91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14" name="object 14">
            <a:extLst>
              <a:ext uri="{FF2B5EF4-FFF2-40B4-BE49-F238E27FC236}">
                <a16:creationId xmlns:a16="http://schemas.microsoft.com/office/drawing/2014/main" id="{F5F9A4A2-93B7-4271-A020-A7B64D86CF14}"/>
              </a:ext>
            </a:extLst>
          </p:cNvPr>
          <p:cNvGrpSpPr/>
          <p:nvPr/>
        </p:nvGrpSpPr>
        <p:grpSpPr>
          <a:xfrm>
            <a:off x="609854" y="3858260"/>
            <a:ext cx="1310640" cy="637540"/>
            <a:chOff x="6908292" y="2570988"/>
            <a:chExt cx="1310640" cy="637540"/>
          </a:xfrm>
        </p:grpSpPr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199E86B7-2800-40BA-9220-EFA6FCF0DBE9}"/>
                </a:ext>
              </a:extLst>
            </p:cNvPr>
            <p:cNvSpPr/>
            <p:nvPr/>
          </p:nvSpPr>
          <p:spPr>
            <a:xfrm>
              <a:off x="6914388" y="2577084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522223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2223" y="624839"/>
                  </a:lnTo>
                  <a:lnTo>
                    <a:pt x="562766" y="616658"/>
                  </a:lnTo>
                  <a:lnTo>
                    <a:pt x="595868" y="594344"/>
                  </a:lnTo>
                  <a:lnTo>
                    <a:pt x="618182" y="561242"/>
                  </a:lnTo>
                  <a:lnTo>
                    <a:pt x="626363" y="520700"/>
                  </a:lnTo>
                  <a:lnTo>
                    <a:pt x="626363" y="104139"/>
                  </a:lnTo>
                  <a:lnTo>
                    <a:pt x="618182" y="63597"/>
                  </a:lnTo>
                  <a:lnTo>
                    <a:pt x="595868" y="30495"/>
                  </a:lnTo>
                  <a:lnTo>
                    <a:pt x="562766" y="8181"/>
                  </a:lnTo>
                  <a:lnTo>
                    <a:pt x="52222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64099BDA-99CD-4642-8C4E-757A4087E176}"/>
                </a:ext>
              </a:extLst>
            </p:cNvPr>
            <p:cNvSpPr/>
            <p:nvPr/>
          </p:nvSpPr>
          <p:spPr>
            <a:xfrm>
              <a:off x="6914388" y="2577084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2223" y="0"/>
                  </a:lnTo>
                  <a:lnTo>
                    <a:pt x="562766" y="8181"/>
                  </a:lnTo>
                  <a:lnTo>
                    <a:pt x="595868" y="30495"/>
                  </a:lnTo>
                  <a:lnTo>
                    <a:pt x="618182" y="63597"/>
                  </a:lnTo>
                  <a:lnTo>
                    <a:pt x="626363" y="104139"/>
                  </a:lnTo>
                  <a:lnTo>
                    <a:pt x="626363" y="520700"/>
                  </a:lnTo>
                  <a:lnTo>
                    <a:pt x="618182" y="561242"/>
                  </a:lnTo>
                  <a:lnTo>
                    <a:pt x="595868" y="594344"/>
                  </a:lnTo>
                  <a:lnTo>
                    <a:pt x="562766" y="616658"/>
                  </a:lnTo>
                  <a:lnTo>
                    <a:pt x="522223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40003613-D8C5-48FD-94EE-B8BB89433BDF}"/>
                </a:ext>
              </a:extLst>
            </p:cNvPr>
            <p:cNvSpPr/>
            <p:nvPr/>
          </p:nvSpPr>
          <p:spPr>
            <a:xfrm>
              <a:off x="7587996" y="2577084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520700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0700" y="624839"/>
                  </a:lnTo>
                  <a:lnTo>
                    <a:pt x="561242" y="616658"/>
                  </a:lnTo>
                  <a:lnTo>
                    <a:pt x="594344" y="594344"/>
                  </a:lnTo>
                  <a:lnTo>
                    <a:pt x="616658" y="561242"/>
                  </a:lnTo>
                  <a:lnTo>
                    <a:pt x="624839" y="520700"/>
                  </a:lnTo>
                  <a:lnTo>
                    <a:pt x="624839" y="104139"/>
                  </a:lnTo>
                  <a:lnTo>
                    <a:pt x="616658" y="63597"/>
                  </a:lnTo>
                  <a:lnTo>
                    <a:pt x="594344" y="30495"/>
                  </a:lnTo>
                  <a:lnTo>
                    <a:pt x="561242" y="8181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C71BC2B7-48C0-4663-84E0-D0232979E662}"/>
                </a:ext>
              </a:extLst>
            </p:cNvPr>
            <p:cNvSpPr/>
            <p:nvPr/>
          </p:nvSpPr>
          <p:spPr>
            <a:xfrm>
              <a:off x="7587996" y="2577084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0700" y="0"/>
                  </a:lnTo>
                  <a:lnTo>
                    <a:pt x="561242" y="8181"/>
                  </a:lnTo>
                  <a:lnTo>
                    <a:pt x="594344" y="30495"/>
                  </a:lnTo>
                  <a:lnTo>
                    <a:pt x="616658" y="63597"/>
                  </a:lnTo>
                  <a:lnTo>
                    <a:pt x="624839" y="104139"/>
                  </a:lnTo>
                  <a:lnTo>
                    <a:pt x="624839" y="520700"/>
                  </a:lnTo>
                  <a:lnTo>
                    <a:pt x="616658" y="561242"/>
                  </a:lnTo>
                  <a:lnTo>
                    <a:pt x="594344" y="594344"/>
                  </a:lnTo>
                  <a:lnTo>
                    <a:pt x="561242" y="616658"/>
                  </a:lnTo>
                  <a:lnTo>
                    <a:pt x="520700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F06B55AD-4B4D-45A7-9203-38A7F80EAF57}"/>
              </a:ext>
            </a:extLst>
          </p:cNvPr>
          <p:cNvSpPr txBox="1"/>
          <p:nvPr/>
        </p:nvSpPr>
        <p:spPr>
          <a:xfrm>
            <a:off x="763269" y="4019930"/>
            <a:ext cx="105727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5635" algn="l"/>
              </a:tabLst>
            </a:pPr>
            <a:r>
              <a:rPr lang="en-IN" sz="1600" spc="-10" dirty="0">
                <a:solidFill>
                  <a:srgbClr val="FFFFFF"/>
                </a:solidFill>
                <a:latin typeface="Carlito"/>
                <a:cs typeface="Carlito"/>
              </a:rPr>
              <a:t>440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lang="en-IN" sz="1600" spc="-10" dirty="0">
                <a:solidFill>
                  <a:srgbClr val="FFFFFF"/>
                </a:solidFill>
                <a:latin typeface="Carlito"/>
                <a:cs typeface="Carlito"/>
              </a:rPr>
              <a:t>1854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A56CD79F-AECD-4689-AEA2-2D75E7575540}"/>
              </a:ext>
            </a:extLst>
          </p:cNvPr>
          <p:cNvSpPr txBox="1"/>
          <p:nvPr/>
        </p:nvSpPr>
        <p:spPr>
          <a:xfrm>
            <a:off x="615950" y="4657470"/>
            <a:ext cx="448011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Accuracy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9</a:t>
            </a:r>
            <a:r>
              <a:rPr sz="2000" dirty="0">
                <a:latin typeface="Times New Roman"/>
                <a:cs typeface="Times New Roman"/>
              </a:rPr>
              <a:t>1%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Sensitivity </a:t>
            </a:r>
            <a:r>
              <a:rPr sz="2000" dirty="0">
                <a:latin typeface="Times New Roman"/>
                <a:cs typeface="Times New Roman"/>
              </a:rPr>
              <a:t>- 80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Specificity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97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False </a:t>
            </a:r>
            <a:r>
              <a:rPr sz="2000" dirty="0">
                <a:latin typeface="Times New Roman"/>
                <a:cs typeface="Times New Roman"/>
              </a:rPr>
              <a:t>Positive </a:t>
            </a:r>
            <a:r>
              <a:rPr sz="2000" spc="-5" dirty="0">
                <a:latin typeface="Times New Roman"/>
                <a:cs typeface="Times New Roman"/>
              </a:rPr>
              <a:t>Rate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24</a:t>
            </a:r>
            <a:r>
              <a:rPr sz="2000" spc="-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Positive Predictive </a:t>
            </a:r>
            <a:r>
              <a:rPr sz="2000" spc="-40" dirty="0">
                <a:latin typeface="Times New Roman"/>
                <a:cs typeface="Times New Roman"/>
              </a:rPr>
              <a:t>Value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95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Positive Predictive </a:t>
            </a:r>
            <a:r>
              <a:rPr sz="2000" spc="-40" dirty="0">
                <a:latin typeface="Times New Roman"/>
                <a:cs typeface="Times New Roman"/>
              </a:rPr>
              <a:t>Value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8</a:t>
            </a:r>
            <a:r>
              <a:rPr lang="en-IN" sz="2000" dirty="0">
                <a:latin typeface="Times New Roman"/>
                <a:cs typeface="Times New Roman"/>
              </a:rPr>
              <a:t>9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</p:txBody>
      </p:sp>
      <p:grpSp>
        <p:nvGrpSpPr>
          <p:cNvPr id="21" name="Group 20" descr="Icon of computer monitors. ">
            <a:extLst>
              <a:ext uri="{FF2B5EF4-FFF2-40B4-BE49-F238E27FC236}">
                <a16:creationId xmlns:a16="http://schemas.microsoft.com/office/drawing/2014/main" id="{B2C0FBCD-CC98-4DE9-8FD0-655609DE36C6}"/>
              </a:ext>
            </a:extLst>
          </p:cNvPr>
          <p:cNvGrpSpPr/>
          <p:nvPr/>
        </p:nvGrpSpPr>
        <p:grpSpPr>
          <a:xfrm>
            <a:off x="10775925" y="2093446"/>
            <a:ext cx="1196241" cy="1382332"/>
            <a:chOff x="879475" y="5100638"/>
            <a:chExt cx="287338" cy="287337"/>
          </a:xfrm>
          <a:solidFill>
            <a:schemeClr val="accent5">
              <a:lumMod val="60000"/>
              <a:lumOff val="40000"/>
              <a:alpha val="77000"/>
            </a:schemeClr>
          </a:solidFill>
        </p:grpSpPr>
        <p:sp>
          <p:nvSpPr>
            <p:cNvPr id="22" name="Freeform 1636">
              <a:extLst>
                <a:ext uri="{FF2B5EF4-FFF2-40B4-BE49-F238E27FC236}">
                  <a16:creationId xmlns:a16="http://schemas.microsoft.com/office/drawing/2014/main" id="{6AD78737-00D9-4C40-8449-FA68713FA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50" y="5233988"/>
              <a:ext cx="38100" cy="9525"/>
            </a:xfrm>
            <a:custGeom>
              <a:avLst/>
              <a:gdLst>
                <a:gd name="T0" fmla="*/ 105 w 121"/>
                <a:gd name="T1" fmla="*/ 0 h 30"/>
                <a:gd name="T2" fmla="*/ 15 w 121"/>
                <a:gd name="T3" fmla="*/ 0 h 30"/>
                <a:gd name="T4" fmla="*/ 13 w 121"/>
                <a:gd name="T5" fmla="*/ 0 h 30"/>
                <a:gd name="T6" fmla="*/ 9 w 121"/>
                <a:gd name="T7" fmla="*/ 1 h 30"/>
                <a:gd name="T8" fmla="*/ 7 w 121"/>
                <a:gd name="T9" fmla="*/ 2 h 30"/>
                <a:gd name="T10" fmla="*/ 5 w 121"/>
                <a:gd name="T11" fmla="*/ 4 h 30"/>
                <a:gd name="T12" fmla="*/ 3 w 121"/>
                <a:gd name="T13" fmla="*/ 6 h 30"/>
                <a:gd name="T14" fmla="*/ 2 w 121"/>
                <a:gd name="T15" fmla="*/ 9 h 30"/>
                <a:gd name="T16" fmla="*/ 0 w 121"/>
                <a:gd name="T17" fmla="*/ 12 h 30"/>
                <a:gd name="T18" fmla="*/ 0 w 121"/>
                <a:gd name="T19" fmla="*/ 14 h 30"/>
                <a:gd name="T20" fmla="*/ 0 w 121"/>
                <a:gd name="T21" fmla="*/ 17 h 30"/>
                <a:gd name="T22" fmla="*/ 2 w 121"/>
                <a:gd name="T23" fmla="*/ 21 h 30"/>
                <a:gd name="T24" fmla="*/ 3 w 121"/>
                <a:gd name="T25" fmla="*/ 23 h 30"/>
                <a:gd name="T26" fmla="*/ 5 w 121"/>
                <a:gd name="T27" fmla="*/ 25 h 30"/>
                <a:gd name="T28" fmla="*/ 7 w 121"/>
                <a:gd name="T29" fmla="*/ 27 h 30"/>
                <a:gd name="T30" fmla="*/ 9 w 121"/>
                <a:gd name="T31" fmla="*/ 29 h 30"/>
                <a:gd name="T32" fmla="*/ 13 w 121"/>
                <a:gd name="T33" fmla="*/ 30 h 30"/>
                <a:gd name="T34" fmla="*/ 15 w 121"/>
                <a:gd name="T35" fmla="*/ 30 h 30"/>
                <a:gd name="T36" fmla="*/ 105 w 121"/>
                <a:gd name="T37" fmla="*/ 30 h 30"/>
                <a:gd name="T38" fmla="*/ 109 w 121"/>
                <a:gd name="T39" fmla="*/ 30 h 30"/>
                <a:gd name="T40" fmla="*/ 111 w 121"/>
                <a:gd name="T41" fmla="*/ 29 h 30"/>
                <a:gd name="T42" fmla="*/ 114 w 121"/>
                <a:gd name="T43" fmla="*/ 27 h 30"/>
                <a:gd name="T44" fmla="*/ 117 w 121"/>
                <a:gd name="T45" fmla="*/ 25 h 30"/>
                <a:gd name="T46" fmla="*/ 118 w 121"/>
                <a:gd name="T47" fmla="*/ 23 h 30"/>
                <a:gd name="T48" fmla="*/ 120 w 121"/>
                <a:gd name="T49" fmla="*/ 21 h 30"/>
                <a:gd name="T50" fmla="*/ 121 w 121"/>
                <a:gd name="T51" fmla="*/ 17 h 30"/>
                <a:gd name="T52" fmla="*/ 121 w 121"/>
                <a:gd name="T53" fmla="*/ 14 h 30"/>
                <a:gd name="T54" fmla="*/ 121 w 121"/>
                <a:gd name="T55" fmla="*/ 12 h 30"/>
                <a:gd name="T56" fmla="*/ 120 w 121"/>
                <a:gd name="T57" fmla="*/ 9 h 30"/>
                <a:gd name="T58" fmla="*/ 118 w 121"/>
                <a:gd name="T59" fmla="*/ 6 h 30"/>
                <a:gd name="T60" fmla="*/ 117 w 121"/>
                <a:gd name="T61" fmla="*/ 4 h 30"/>
                <a:gd name="T62" fmla="*/ 114 w 121"/>
                <a:gd name="T63" fmla="*/ 2 h 30"/>
                <a:gd name="T64" fmla="*/ 111 w 121"/>
                <a:gd name="T65" fmla="*/ 1 h 30"/>
                <a:gd name="T66" fmla="*/ 109 w 121"/>
                <a:gd name="T67" fmla="*/ 0 h 30"/>
                <a:gd name="T68" fmla="*/ 105 w 12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30">
                  <a:moveTo>
                    <a:pt x="105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13" y="30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30"/>
                  </a:lnTo>
                  <a:lnTo>
                    <a:pt x="111" y="29"/>
                  </a:lnTo>
                  <a:lnTo>
                    <a:pt x="114" y="27"/>
                  </a:lnTo>
                  <a:lnTo>
                    <a:pt x="117" y="25"/>
                  </a:lnTo>
                  <a:lnTo>
                    <a:pt x="118" y="23"/>
                  </a:lnTo>
                  <a:lnTo>
                    <a:pt x="120" y="21"/>
                  </a:lnTo>
                  <a:lnTo>
                    <a:pt x="121" y="17"/>
                  </a:lnTo>
                  <a:lnTo>
                    <a:pt x="121" y="14"/>
                  </a:lnTo>
                  <a:lnTo>
                    <a:pt x="121" y="12"/>
                  </a:lnTo>
                  <a:lnTo>
                    <a:pt x="120" y="9"/>
                  </a:lnTo>
                  <a:lnTo>
                    <a:pt x="118" y="6"/>
                  </a:lnTo>
                  <a:lnTo>
                    <a:pt x="117" y="4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37">
              <a:extLst>
                <a:ext uri="{FF2B5EF4-FFF2-40B4-BE49-F238E27FC236}">
                  <a16:creationId xmlns:a16="http://schemas.microsoft.com/office/drawing/2014/main" id="{496C5AEC-A2EF-4C48-B585-3423C8451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00638"/>
              <a:ext cx="153988" cy="85725"/>
            </a:xfrm>
            <a:custGeom>
              <a:avLst/>
              <a:gdLst>
                <a:gd name="T0" fmla="*/ 482 w 482"/>
                <a:gd name="T1" fmla="*/ 60 h 271"/>
                <a:gd name="T2" fmla="*/ 482 w 482"/>
                <a:gd name="T3" fmla="*/ 54 h 271"/>
                <a:gd name="T4" fmla="*/ 481 w 482"/>
                <a:gd name="T5" fmla="*/ 48 h 271"/>
                <a:gd name="T6" fmla="*/ 480 w 482"/>
                <a:gd name="T7" fmla="*/ 42 h 271"/>
                <a:gd name="T8" fmla="*/ 478 w 482"/>
                <a:gd name="T9" fmla="*/ 37 h 271"/>
                <a:gd name="T10" fmla="*/ 475 w 482"/>
                <a:gd name="T11" fmla="*/ 31 h 271"/>
                <a:gd name="T12" fmla="*/ 472 w 482"/>
                <a:gd name="T13" fmla="*/ 27 h 271"/>
                <a:gd name="T14" fmla="*/ 469 w 482"/>
                <a:gd name="T15" fmla="*/ 22 h 271"/>
                <a:gd name="T16" fmla="*/ 464 w 482"/>
                <a:gd name="T17" fmla="*/ 18 h 271"/>
                <a:gd name="T18" fmla="*/ 460 w 482"/>
                <a:gd name="T19" fmla="*/ 13 h 271"/>
                <a:gd name="T20" fmla="*/ 455 w 482"/>
                <a:gd name="T21" fmla="*/ 10 h 271"/>
                <a:gd name="T22" fmla="*/ 451 w 482"/>
                <a:gd name="T23" fmla="*/ 7 h 271"/>
                <a:gd name="T24" fmla="*/ 445 w 482"/>
                <a:gd name="T25" fmla="*/ 5 h 271"/>
                <a:gd name="T26" fmla="*/ 440 w 482"/>
                <a:gd name="T27" fmla="*/ 2 h 271"/>
                <a:gd name="T28" fmla="*/ 434 w 482"/>
                <a:gd name="T29" fmla="*/ 1 h 271"/>
                <a:gd name="T30" fmla="*/ 428 w 482"/>
                <a:gd name="T31" fmla="*/ 0 h 271"/>
                <a:gd name="T32" fmla="*/ 422 w 482"/>
                <a:gd name="T33" fmla="*/ 0 h 271"/>
                <a:gd name="T34" fmla="*/ 59 w 482"/>
                <a:gd name="T35" fmla="*/ 0 h 271"/>
                <a:gd name="T36" fmla="*/ 54 w 482"/>
                <a:gd name="T37" fmla="*/ 0 h 271"/>
                <a:gd name="T38" fmla="*/ 47 w 482"/>
                <a:gd name="T39" fmla="*/ 1 h 271"/>
                <a:gd name="T40" fmla="*/ 42 w 482"/>
                <a:gd name="T41" fmla="*/ 2 h 271"/>
                <a:gd name="T42" fmla="*/ 36 w 482"/>
                <a:gd name="T43" fmla="*/ 5 h 271"/>
                <a:gd name="T44" fmla="*/ 31 w 482"/>
                <a:gd name="T45" fmla="*/ 7 h 271"/>
                <a:gd name="T46" fmla="*/ 26 w 482"/>
                <a:gd name="T47" fmla="*/ 10 h 271"/>
                <a:gd name="T48" fmla="*/ 22 w 482"/>
                <a:gd name="T49" fmla="*/ 13 h 271"/>
                <a:gd name="T50" fmla="*/ 17 w 482"/>
                <a:gd name="T51" fmla="*/ 18 h 271"/>
                <a:gd name="T52" fmla="*/ 13 w 482"/>
                <a:gd name="T53" fmla="*/ 22 h 271"/>
                <a:gd name="T54" fmla="*/ 10 w 482"/>
                <a:gd name="T55" fmla="*/ 27 h 271"/>
                <a:gd name="T56" fmla="*/ 6 w 482"/>
                <a:gd name="T57" fmla="*/ 31 h 271"/>
                <a:gd name="T58" fmla="*/ 4 w 482"/>
                <a:gd name="T59" fmla="*/ 37 h 271"/>
                <a:gd name="T60" fmla="*/ 2 w 482"/>
                <a:gd name="T61" fmla="*/ 42 h 271"/>
                <a:gd name="T62" fmla="*/ 1 w 482"/>
                <a:gd name="T63" fmla="*/ 48 h 271"/>
                <a:gd name="T64" fmla="*/ 0 w 482"/>
                <a:gd name="T65" fmla="*/ 54 h 271"/>
                <a:gd name="T66" fmla="*/ 0 w 482"/>
                <a:gd name="T67" fmla="*/ 60 h 271"/>
                <a:gd name="T68" fmla="*/ 0 w 482"/>
                <a:gd name="T69" fmla="*/ 271 h 271"/>
                <a:gd name="T70" fmla="*/ 482 w 482"/>
                <a:gd name="T71" fmla="*/ 271 h 271"/>
                <a:gd name="T72" fmla="*/ 482 w 482"/>
                <a:gd name="T73" fmla="*/ 6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82" h="271">
                  <a:moveTo>
                    <a:pt x="482" y="60"/>
                  </a:moveTo>
                  <a:lnTo>
                    <a:pt x="482" y="54"/>
                  </a:lnTo>
                  <a:lnTo>
                    <a:pt x="481" y="48"/>
                  </a:lnTo>
                  <a:lnTo>
                    <a:pt x="480" y="42"/>
                  </a:lnTo>
                  <a:lnTo>
                    <a:pt x="478" y="37"/>
                  </a:lnTo>
                  <a:lnTo>
                    <a:pt x="475" y="31"/>
                  </a:lnTo>
                  <a:lnTo>
                    <a:pt x="472" y="27"/>
                  </a:lnTo>
                  <a:lnTo>
                    <a:pt x="469" y="22"/>
                  </a:lnTo>
                  <a:lnTo>
                    <a:pt x="464" y="18"/>
                  </a:lnTo>
                  <a:lnTo>
                    <a:pt x="460" y="13"/>
                  </a:lnTo>
                  <a:lnTo>
                    <a:pt x="455" y="10"/>
                  </a:lnTo>
                  <a:lnTo>
                    <a:pt x="451" y="7"/>
                  </a:lnTo>
                  <a:lnTo>
                    <a:pt x="445" y="5"/>
                  </a:lnTo>
                  <a:lnTo>
                    <a:pt x="440" y="2"/>
                  </a:lnTo>
                  <a:lnTo>
                    <a:pt x="434" y="1"/>
                  </a:lnTo>
                  <a:lnTo>
                    <a:pt x="428" y="0"/>
                  </a:lnTo>
                  <a:lnTo>
                    <a:pt x="422" y="0"/>
                  </a:lnTo>
                  <a:lnTo>
                    <a:pt x="59" y="0"/>
                  </a:lnTo>
                  <a:lnTo>
                    <a:pt x="54" y="0"/>
                  </a:lnTo>
                  <a:lnTo>
                    <a:pt x="47" y="1"/>
                  </a:lnTo>
                  <a:lnTo>
                    <a:pt x="42" y="2"/>
                  </a:lnTo>
                  <a:lnTo>
                    <a:pt x="36" y="5"/>
                  </a:lnTo>
                  <a:lnTo>
                    <a:pt x="31" y="7"/>
                  </a:lnTo>
                  <a:lnTo>
                    <a:pt x="26" y="10"/>
                  </a:lnTo>
                  <a:lnTo>
                    <a:pt x="22" y="13"/>
                  </a:lnTo>
                  <a:lnTo>
                    <a:pt x="17" y="18"/>
                  </a:lnTo>
                  <a:lnTo>
                    <a:pt x="13" y="22"/>
                  </a:lnTo>
                  <a:lnTo>
                    <a:pt x="10" y="27"/>
                  </a:lnTo>
                  <a:lnTo>
                    <a:pt x="6" y="31"/>
                  </a:lnTo>
                  <a:lnTo>
                    <a:pt x="4" y="37"/>
                  </a:lnTo>
                  <a:lnTo>
                    <a:pt x="2" y="42"/>
                  </a:lnTo>
                  <a:lnTo>
                    <a:pt x="1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271"/>
                  </a:lnTo>
                  <a:lnTo>
                    <a:pt x="482" y="271"/>
                  </a:lnTo>
                  <a:lnTo>
                    <a:pt x="48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638">
              <a:extLst>
                <a:ext uri="{FF2B5EF4-FFF2-40B4-BE49-F238E27FC236}">
                  <a16:creationId xmlns:a16="http://schemas.microsoft.com/office/drawing/2014/main" id="{96F2BA4A-F652-4A37-B549-EE2574491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" y="5195888"/>
              <a:ext cx="153988" cy="19050"/>
            </a:xfrm>
            <a:custGeom>
              <a:avLst/>
              <a:gdLst>
                <a:gd name="T0" fmla="*/ 361 w 482"/>
                <a:gd name="T1" fmla="*/ 30 h 60"/>
                <a:gd name="T2" fmla="*/ 424 w 482"/>
                <a:gd name="T3" fmla="*/ 30 h 60"/>
                <a:gd name="T4" fmla="*/ 475 w 482"/>
                <a:gd name="T5" fmla="*/ 30 h 60"/>
                <a:gd name="T6" fmla="*/ 478 w 482"/>
                <a:gd name="T7" fmla="*/ 23 h 60"/>
                <a:gd name="T8" fmla="*/ 481 w 482"/>
                <a:gd name="T9" fmla="*/ 17 h 60"/>
                <a:gd name="T10" fmla="*/ 482 w 482"/>
                <a:gd name="T11" fmla="*/ 9 h 60"/>
                <a:gd name="T12" fmla="*/ 482 w 482"/>
                <a:gd name="T13" fmla="*/ 2 h 60"/>
                <a:gd name="T14" fmla="*/ 482 w 482"/>
                <a:gd name="T15" fmla="*/ 0 h 60"/>
                <a:gd name="T16" fmla="*/ 0 w 482"/>
                <a:gd name="T17" fmla="*/ 0 h 60"/>
                <a:gd name="T18" fmla="*/ 0 w 482"/>
                <a:gd name="T19" fmla="*/ 6 h 60"/>
                <a:gd name="T20" fmla="*/ 1 w 482"/>
                <a:gd name="T21" fmla="*/ 11 h 60"/>
                <a:gd name="T22" fmla="*/ 2 w 482"/>
                <a:gd name="T23" fmla="*/ 18 h 60"/>
                <a:gd name="T24" fmla="*/ 4 w 482"/>
                <a:gd name="T25" fmla="*/ 23 h 60"/>
                <a:gd name="T26" fmla="*/ 6 w 482"/>
                <a:gd name="T27" fmla="*/ 28 h 60"/>
                <a:gd name="T28" fmla="*/ 10 w 482"/>
                <a:gd name="T29" fmla="*/ 33 h 60"/>
                <a:gd name="T30" fmla="*/ 13 w 482"/>
                <a:gd name="T31" fmla="*/ 38 h 60"/>
                <a:gd name="T32" fmla="*/ 17 w 482"/>
                <a:gd name="T33" fmla="*/ 42 h 60"/>
                <a:gd name="T34" fmla="*/ 22 w 482"/>
                <a:gd name="T35" fmla="*/ 47 h 60"/>
                <a:gd name="T36" fmla="*/ 26 w 482"/>
                <a:gd name="T37" fmla="*/ 50 h 60"/>
                <a:gd name="T38" fmla="*/ 31 w 482"/>
                <a:gd name="T39" fmla="*/ 53 h 60"/>
                <a:gd name="T40" fmla="*/ 36 w 482"/>
                <a:gd name="T41" fmla="*/ 55 h 60"/>
                <a:gd name="T42" fmla="*/ 42 w 482"/>
                <a:gd name="T43" fmla="*/ 58 h 60"/>
                <a:gd name="T44" fmla="*/ 47 w 482"/>
                <a:gd name="T45" fmla="*/ 59 h 60"/>
                <a:gd name="T46" fmla="*/ 54 w 482"/>
                <a:gd name="T47" fmla="*/ 60 h 60"/>
                <a:gd name="T48" fmla="*/ 59 w 482"/>
                <a:gd name="T49" fmla="*/ 60 h 60"/>
                <a:gd name="T50" fmla="*/ 282 w 482"/>
                <a:gd name="T51" fmla="*/ 60 h 60"/>
                <a:gd name="T52" fmla="*/ 291 w 482"/>
                <a:gd name="T53" fmla="*/ 53 h 60"/>
                <a:gd name="T54" fmla="*/ 299 w 482"/>
                <a:gd name="T55" fmla="*/ 48 h 60"/>
                <a:gd name="T56" fmla="*/ 308 w 482"/>
                <a:gd name="T57" fmla="*/ 42 h 60"/>
                <a:gd name="T58" fmla="*/ 318 w 482"/>
                <a:gd name="T59" fmla="*/ 38 h 60"/>
                <a:gd name="T60" fmla="*/ 328 w 482"/>
                <a:gd name="T61" fmla="*/ 34 h 60"/>
                <a:gd name="T62" fmla="*/ 339 w 482"/>
                <a:gd name="T63" fmla="*/ 32 h 60"/>
                <a:gd name="T64" fmla="*/ 350 w 482"/>
                <a:gd name="T65" fmla="*/ 30 h 60"/>
                <a:gd name="T66" fmla="*/ 361 w 482"/>
                <a:gd name="T67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82" h="60">
                  <a:moveTo>
                    <a:pt x="361" y="30"/>
                  </a:moveTo>
                  <a:lnTo>
                    <a:pt x="424" y="30"/>
                  </a:lnTo>
                  <a:lnTo>
                    <a:pt x="475" y="30"/>
                  </a:lnTo>
                  <a:lnTo>
                    <a:pt x="478" y="23"/>
                  </a:lnTo>
                  <a:lnTo>
                    <a:pt x="481" y="17"/>
                  </a:lnTo>
                  <a:lnTo>
                    <a:pt x="482" y="9"/>
                  </a:lnTo>
                  <a:lnTo>
                    <a:pt x="482" y="2"/>
                  </a:lnTo>
                  <a:lnTo>
                    <a:pt x="482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1" y="11"/>
                  </a:lnTo>
                  <a:lnTo>
                    <a:pt x="2" y="18"/>
                  </a:lnTo>
                  <a:lnTo>
                    <a:pt x="4" y="23"/>
                  </a:lnTo>
                  <a:lnTo>
                    <a:pt x="6" y="28"/>
                  </a:lnTo>
                  <a:lnTo>
                    <a:pt x="10" y="33"/>
                  </a:lnTo>
                  <a:lnTo>
                    <a:pt x="13" y="38"/>
                  </a:lnTo>
                  <a:lnTo>
                    <a:pt x="17" y="42"/>
                  </a:lnTo>
                  <a:lnTo>
                    <a:pt x="22" y="47"/>
                  </a:lnTo>
                  <a:lnTo>
                    <a:pt x="26" y="50"/>
                  </a:lnTo>
                  <a:lnTo>
                    <a:pt x="31" y="53"/>
                  </a:lnTo>
                  <a:lnTo>
                    <a:pt x="36" y="55"/>
                  </a:lnTo>
                  <a:lnTo>
                    <a:pt x="42" y="58"/>
                  </a:lnTo>
                  <a:lnTo>
                    <a:pt x="47" y="59"/>
                  </a:lnTo>
                  <a:lnTo>
                    <a:pt x="54" y="60"/>
                  </a:lnTo>
                  <a:lnTo>
                    <a:pt x="59" y="60"/>
                  </a:lnTo>
                  <a:lnTo>
                    <a:pt x="282" y="60"/>
                  </a:lnTo>
                  <a:lnTo>
                    <a:pt x="291" y="53"/>
                  </a:lnTo>
                  <a:lnTo>
                    <a:pt x="299" y="48"/>
                  </a:lnTo>
                  <a:lnTo>
                    <a:pt x="308" y="42"/>
                  </a:lnTo>
                  <a:lnTo>
                    <a:pt x="318" y="38"/>
                  </a:lnTo>
                  <a:lnTo>
                    <a:pt x="328" y="34"/>
                  </a:lnTo>
                  <a:lnTo>
                    <a:pt x="339" y="32"/>
                  </a:lnTo>
                  <a:lnTo>
                    <a:pt x="350" y="30"/>
                  </a:lnTo>
                  <a:lnTo>
                    <a:pt x="36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639">
              <a:extLst>
                <a:ext uri="{FF2B5EF4-FFF2-40B4-BE49-F238E27FC236}">
                  <a16:creationId xmlns:a16="http://schemas.microsoft.com/office/drawing/2014/main" id="{B171E56E-2B24-425B-898A-394E7C1C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200" y="5214938"/>
              <a:ext cx="201613" cy="106363"/>
            </a:xfrm>
            <a:custGeom>
              <a:avLst/>
              <a:gdLst>
                <a:gd name="T0" fmla="*/ 543 w 633"/>
                <a:gd name="T1" fmla="*/ 0 h 332"/>
                <a:gd name="T2" fmla="*/ 153 w 633"/>
                <a:gd name="T3" fmla="*/ 0 h 332"/>
                <a:gd name="T4" fmla="*/ 90 w 633"/>
                <a:gd name="T5" fmla="*/ 0 h 332"/>
                <a:gd name="T6" fmla="*/ 82 w 633"/>
                <a:gd name="T7" fmla="*/ 1 h 332"/>
                <a:gd name="T8" fmla="*/ 73 w 633"/>
                <a:gd name="T9" fmla="*/ 2 h 332"/>
                <a:gd name="T10" fmla="*/ 64 w 633"/>
                <a:gd name="T11" fmla="*/ 4 h 332"/>
                <a:gd name="T12" fmla="*/ 55 w 633"/>
                <a:gd name="T13" fmla="*/ 8 h 332"/>
                <a:gd name="T14" fmla="*/ 47 w 633"/>
                <a:gd name="T15" fmla="*/ 11 h 332"/>
                <a:gd name="T16" fmla="*/ 40 w 633"/>
                <a:gd name="T17" fmla="*/ 15 h 332"/>
                <a:gd name="T18" fmla="*/ 33 w 633"/>
                <a:gd name="T19" fmla="*/ 21 h 332"/>
                <a:gd name="T20" fmla="*/ 26 w 633"/>
                <a:gd name="T21" fmla="*/ 26 h 332"/>
                <a:gd name="T22" fmla="*/ 21 w 633"/>
                <a:gd name="T23" fmla="*/ 33 h 332"/>
                <a:gd name="T24" fmla="*/ 15 w 633"/>
                <a:gd name="T25" fmla="*/ 40 h 332"/>
                <a:gd name="T26" fmla="*/ 11 w 633"/>
                <a:gd name="T27" fmla="*/ 47 h 332"/>
                <a:gd name="T28" fmla="*/ 7 w 633"/>
                <a:gd name="T29" fmla="*/ 55 h 332"/>
                <a:gd name="T30" fmla="*/ 4 w 633"/>
                <a:gd name="T31" fmla="*/ 64 h 332"/>
                <a:gd name="T32" fmla="*/ 2 w 633"/>
                <a:gd name="T33" fmla="*/ 72 h 332"/>
                <a:gd name="T34" fmla="*/ 1 w 633"/>
                <a:gd name="T35" fmla="*/ 82 h 332"/>
                <a:gd name="T36" fmla="*/ 0 w 633"/>
                <a:gd name="T37" fmla="*/ 91 h 332"/>
                <a:gd name="T38" fmla="*/ 0 w 633"/>
                <a:gd name="T39" fmla="*/ 332 h 332"/>
                <a:gd name="T40" fmla="*/ 633 w 633"/>
                <a:gd name="T41" fmla="*/ 332 h 332"/>
                <a:gd name="T42" fmla="*/ 633 w 633"/>
                <a:gd name="T43" fmla="*/ 91 h 332"/>
                <a:gd name="T44" fmla="*/ 633 w 633"/>
                <a:gd name="T45" fmla="*/ 82 h 332"/>
                <a:gd name="T46" fmla="*/ 632 w 633"/>
                <a:gd name="T47" fmla="*/ 72 h 332"/>
                <a:gd name="T48" fmla="*/ 630 w 633"/>
                <a:gd name="T49" fmla="*/ 64 h 332"/>
                <a:gd name="T50" fmla="*/ 627 w 633"/>
                <a:gd name="T51" fmla="*/ 55 h 332"/>
                <a:gd name="T52" fmla="*/ 622 w 633"/>
                <a:gd name="T53" fmla="*/ 47 h 332"/>
                <a:gd name="T54" fmla="*/ 618 w 633"/>
                <a:gd name="T55" fmla="*/ 40 h 332"/>
                <a:gd name="T56" fmla="*/ 614 w 633"/>
                <a:gd name="T57" fmla="*/ 33 h 332"/>
                <a:gd name="T58" fmla="*/ 607 w 633"/>
                <a:gd name="T59" fmla="*/ 26 h 332"/>
                <a:gd name="T60" fmla="*/ 600 w 633"/>
                <a:gd name="T61" fmla="*/ 21 h 332"/>
                <a:gd name="T62" fmla="*/ 594 w 633"/>
                <a:gd name="T63" fmla="*/ 15 h 332"/>
                <a:gd name="T64" fmla="*/ 586 w 633"/>
                <a:gd name="T65" fmla="*/ 11 h 332"/>
                <a:gd name="T66" fmla="*/ 578 w 633"/>
                <a:gd name="T67" fmla="*/ 8 h 332"/>
                <a:gd name="T68" fmla="*/ 570 w 633"/>
                <a:gd name="T69" fmla="*/ 4 h 332"/>
                <a:gd name="T70" fmla="*/ 562 w 633"/>
                <a:gd name="T71" fmla="*/ 2 h 332"/>
                <a:gd name="T72" fmla="*/ 553 w 633"/>
                <a:gd name="T73" fmla="*/ 1 h 332"/>
                <a:gd name="T74" fmla="*/ 543 w 633"/>
                <a:gd name="T7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33" h="332">
                  <a:moveTo>
                    <a:pt x="543" y="0"/>
                  </a:moveTo>
                  <a:lnTo>
                    <a:pt x="153" y="0"/>
                  </a:lnTo>
                  <a:lnTo>
                    <a:pt x="90" y="0"/>
                  </a:lnTo>
                  <a:lnTo>
                    <a:pt x="82" y="1"/>
                  </a:lnTo>
                  <a:lnTo>
                    <a:pt x="73" y="2"/>
                  </a:lnTo>
                  <a:lnTo>
                    <a:pt x="64" y="4"/>
                  </a:lnTo>
                  <a:lnTo>
                    <a:pt x="55" y="8"/>
                  </a:lnTo>
                  <a:lnTo>
                    <a:pt x="47" y="11"/>
                  </a:lnTo>
                  <a:lnTo>
                    <a:pt x="40" y="15"/>
                  </a:lnTo>
                  <a:lnTo>
                    <a:pt x="33" y="21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15" y="40"/>
                  </a:lnTo>
                  <a:lnTo>
                    <a:pt x="11" y="47"/>
                  </a:lnTo>
                  <a:lnTo>
                    <a:pt x="7" y="55"/>
                  </a:lnTo>
                  <a:lnTo>
                    <a:pt x="4" y="64"/>
                  </a:lnTo>
                  <a:lnTo>
                    <a:pt x="2" y="72"/>
                  </a:lnTo>
                  <a:lnTo>
                    <a:pt x="1" y="82"/>
                  </a:lnTo>
                  <a:lnTo>
                    <a:pt x="0" y="91"/>
                  </a:lnTo>
                  <a:lnTo>
                    <a:pt x="0" y="332"/>
                  </a:lnTo>
                  <a:lnTo>
                    <a:pt x="633" y="332"/>
                  </a:lnTo>
                  <a:lnTo>
                    <a:pt x="633" y="91"/>
                  </a:lnTo>
                  <a:lnTo>
                    <a:pt x="633" y="82"/>
                  </a:lnTo>
                  <a:lnTo>
                    <a:pt x="632" y="72"/>
                  </a:lnTo>
                  <a:lnTo>
                    <a:pt x="630" y="64"/>
                  </a:lnTo>
                  <a:lnTo>
                    <a:pt x="627" y="55"/>
                  </a:lnTo>
                  <a:lnTo>
                    <a:pt x="622" y="47"/>
                  </a:lnTo>
                  <a:lnTo>
                    <a:pt x="618" y="40"/>
                  </a:lnTo>
                  <a:lnTo>
                    <a:pt x="614" y="33"/>
                  </a:lnTo>
                  <a:lnTo>
                    <a:pt x="607" y="26"/>
                  </a:lnTo>
                  <a:lnTo>
                    <a:pt x="600" y="21"/>
                  </a:lnTo>
                  <a:lnTo>
                    <a:pt x="594" y="15"/>
                  </a:lnTo>
                  <a:lnTo>
                    <a:pt x="586" y="11"/>
                  </a:lnTo>
                  <a:lnTo>
                    <a:pt x="578" y="8"/>
                  </a:lnTo>
                  <a:lnTo>
                    <a:pt x="570" y="4"/>
                  </a:lnTo>
                  <a:lnTo>
                    <a:pt x="562" y="2"/>
                  </a:lnTo>
                  <a:lnTo>
                    <a:pt x="553" y="1"/>
                  </a:lnTo>
                  <a:lnTo>
                    <a:pt x="5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40">
              <a:extLst>
                <a:ext uri="{FF2B5EF4-FFF2-40B4-BE49-F238E27FC236}">
                  <a16:creationId xmlns:a16="http://schemas.microsoft.com/office/drawing/2014/main" id="{1DD95206-7A1D-4885-9DEC-D494A3857D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200" y="5330825"/>
              <a:ext cx="201613" cy="57150"/>
            </a:xfrm>
            <a:custGeom>
              <a:avLst/>
              <a:gdLst>
                <a:gd name="T0" fmla="*/ 322 w 633"/>
                <a:gd name="T1" fmla="*/ 23 h 181"/>
                <a:gd name="T2" fmla="*/ 329 w 633"/>
                <a:gd name="T3" fmla="*/ 26 h 181"/>
                <a:gd name="T4" fmla="*/ 336 w 633"/>
                <a:gd name="T5" fmla="*/ 33 h 181"/>
                <a:gd name="T6" fmla="*/ 339 w 633"/>
                <a:gd name="T7" fmla="*/ 41 h 181"/>
                <a:gd name="T8" fmla="*/ 339 w 633"/>
                <a:gd name="T9" fmla="*/ 51 h 181"/>
                <a:gd name="T10" fmla="*/ 336 w 633"/>
                <a:gd name="T11" fmla="*/ 58 h 181"/>
                <a:gd name="T12" fmla="*/ 329 w 633"/>
                <a:gd name="T13" fmla="*/ 64 h 181"/>
                <a:gd name="T14" fmla="*/ 322 w 633"/>
                <a:gd name="T15" fmla="*/ 67 h 181"/>
                <a:gd name="T16" fmla="*/ 313 w 633"/>
                <a:gd name="T17" fmla="*/ 67 h 181"/>
                <a:gd name="T18" fmla="*/ 304 w 633"/>
                <a:gd name="T19" fmla="*/ 64 h 181"/>
                <a:gd name="T20" fmla="*/ 298 w 633"/>
                <a:gd name="T21" fmla="*/ 58 h 181"/>
                <a:gd name="T22" fmla="*/ 295 w 633"/>
                <a:gd name="T23" fmla="*/ 51 h 181"/>
                <a:gd name="T24" fmla="*/ 295 w 633"/>
                <a:gd name="T25" fmla="*/ 41 h 181"/>
                <a:gd name="T26" fmla="*/ 298 w 633"/>
                <a:gd name="T27" fmla="*/ 33 h 181"/>
                <a:gd name="T28" fmla="*/ 304 w 633"/>
                <a:gd name="T29" fmla="*/ 26 h 181"/>
                <a:gd name="T30" fmla="*/ 313 w 633"/>
                <a:gd name="T31" fmla="*/ 23 h 181"/>
                <a:gd name="T32" fmla="*/ 0 w 633"/>
                <a:gd name="T33" fmla="*/ 31 h 181"/>
                <a:gd name="T34" fmla="*/ 2 w 633"/>
                <a:gd name="T35" fmla="*/ 48 h 181"/>
                <a:gd name="T36" fmla="*/ 7 w 633"/>
                <a:gd name="T37" fmla="*/ 66 h 181"/>
                <a:gd name="T38" fmla="*/ 15 w 633"/>
                <a:gd name="T39" fmla="*/ 80 h 181"/>
                <a:gd name="T40" fmla="*/ 26 w 633"/>
                <a:gd name="T41" fmla="*/ 95 h 181"/>
                <a:gd name="T42" fmla="*/ 40 w 633"/>
                <a:gd name="T43" fmla="*/ 106 h 181"/>
                <a:gd name="T44" fmla="*/ 55 w 633"/>
                <a:gd name="T45" fmla="*/ 114 h 181"/>
                <a:gd name="T46" fmla="*/ 73 w 633"/>
                <a:gd name="T47" fmla="*/ 119 h 181"/>
                <a:gd name="T48" fmla="*/ 90 w 633"/>
                <a:gd name="T49" fmla="*/ 121 h 181"/>
                <a:gd name="T50" fmla="*/ 302 w 633"/>
                <a:gd name="T51" fmla="*/ 151 h 181"/>
                <a:gd name="T52" fmla="*/ 163 w 633"/>
                <a:gd name="T53" fmla="*/ 151 h 181"/>
                <a:gd name="T54" fmla="*/ 158 w 633"/>
                <a:gd name="T55" fmla="*/ 153 h 181"/>
                <a:gd name="T56" fmla="*/ 153 w 633"/>
                <a:gd name="T57" fmla="*/ 158 h 181"/>
                <a:gd name="T58" fmla="*/ 151 w 633"/>
                <a:gd name="T59" fmla="*/ 163 h 181"/>
                <a:gd name="T60" fmla="*/ 151 w 633"/>
                <a:gd name="T61" fmla="*/ 169 h 181"/>
                <a:gd name="T62" fmla="*/ 153 w 633"/>
                <a:gd name="T63" fmla="*/ 174 h 181"/>
                <a:gd name="T64" fmla="*/ 158 w 633"/>
                <a:gd name="T65" fmla="*/ 179 h 181"/>
                <a:gd name="T66" fmla="*/ 163 w 633"/>
                <a:gd name="T67" fmla="*/ 181 h 181"/>
                <a:gd name="T68" fmla="*/ 468 w 633"/>
                <a:gd name="T69" fmla="*/ 181 h 181"/>
                <a:gd name="T70" fmla="*/ 474 w 633"/>
                <a:gd name="T71" fmla="*/ 180 h 181"/>
                <a:gd name="T72" fmla="*/ 479 w 633"/>
                <a:gd name="T73" fmla="*/ 177 h 181"/>
                <a:gd name="T74" fmla="*/ 482 w 633"/>
                <a:gd name="T75" fmla="*/ 172 h 181"/>
                <a:gd name="T76" fmla="*/ 483 w 633"/>
                <a:gd name="T77" fmla="*/ 167 h 181"/>
                <a:gd name="T78" fmla="*/ 482 w 633"/>
                <a:gd name="T79" fmla="*/ 160 h 181"/>
                <a:gd name="T80" fmla="*/ 479 w 633"/>
                <a:gd name="T81" fmla="*/ 156 h 181"/>
                <a:gd name="T82" fmla="*/ 474 w 633"/>
                <a:gd name="T83" fmla="*/ 152 h 181"/>
                <a:gd name="T84" fmla="*/ 468 w 633"/>
                <a:gd name="T85" fmla="*/ 151 h 181"/>
                <a:gd name="T86" fmla="*/ 332 w 633"/>
                <a:gd name="T87" fmla="*/ 121 h 181"/>
                <a:gd name="T88" fmla="*/ 553 w 633"/>
                <a:gd name="T89" fmla="*/ 120 h 181"/>
                <a:gd name="T90" fmla="*/ 570 w 633"/>
                <a:gd name="T91" fmla="*/ 117 h 181"/>
                <a:gd name="T92" fmla="*/ 586 w 633"/>
                <a:gd name="T93" fmla="*/ 110 h 181"/>
                <a:gd name="T94" fmla="*/ 600 w 633"/>
                <a:gd name="T95" fmla="*/ 100 h 181"/>
                <a:gd name="T96" fmla="*/ 614 w 633"/>
                <a:gd name="T97" fmla="*/ 88 h 181"/>
                <a:gd name="T98" fmla="*/ 622 w 633"/>
                <a:gd name="T99" fmla="*/ 74 h 181"/>
                <a:gd name="T100" fmla="*/ 630 w 633"/>
                <a:gd name="T101" fmla="*/ 57 h 181"/>
                <a:gd name="T102" fmla="*/ 633 w 633"/>
                <a:gd name="T103" fmla="*/ 39 h 181"/>
                <a:gd name="T104" fmla="*/ 633 w 633"/>
                <a:gd name="T105" fmla="*/ 0 h 181"/>
                <a:gd name="T106" fmla="*/ 0 w 633"/>
                <a:gd name="T107" fmla="*/ 3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3" h="181">
                  <a:moveTo>
                    <a:pt x="317" y="23"/>
                  </a:moveTo>
                  <a:lnTo>
                    <a:pt x="322" y="23"/>
                  </a:lnTo>
                  <a:lnTo>
                    <a:pt x="326" y="25"/>
                  </a:lnTo>
                  <a:lnTo>
                    <a:pt x="329" y="26"/>
                  </a:lnTo>
                  <a:lnTo>
                    <a:pt x="333" y="30"/>
                  </a:lnTo>
                  <a:lnTo>
                    <a:pt x="336" y="33"/>
                  </a:lnTo>
                  <a:lnTo>
                    <a:pt x="338" y="36"/>
                  </a:lnTo>
                  <a:lnTo>
                    <a:pt x="339" y="41"/>
                  </a:lnTo>
                  <a:lnTo>
                    <a:pt x="339" y="45"/>
                  </a:lnTo>
                  <a:lnTo>
                    <a:pt x="339" y="51"/>
                  </a:lnTo>
                  <a:lnTo>
                    <a:pt x="338" y="54"/>
                  </a:lnTo>
                  <a:lnTo>
                    <a:pt x="336" y="58"/>
                  </a:lnTo>
                  <a:lnTo>
                    <a:pt x="333" y="62"/>
                  </a:lnTo>
                  <a:lnTo>
                    <a:pt x="329" y="64"/>
                  </a:lnTo>
                  <a:lnTo>
                    <a:pt x="326" y="66"/>
                  </a:lnTo>
                  <a:lnTo>
                    <a:pt x="322" y="67"/>
                  </a:lnTo>
                  <a:lnTo>
                    <a:pt x="317" y="68"/>
                  </a:lnTo>
                  <a:lnTo>
                    <a:pt x="313" y="67"/>
                  </a:lnTo>
                  <a:lnTo>
                    <a:pt x="308" y="66"/>
                  </a:lnTo>
                  <a:lnTo>
                    <a:pt x="304" y="64"/>
                  </a:lnTo>
                  <a:lnTo>
                    <a:pt x="301" y="62"/>
                  </a:lnTo>
                  <a:lnTo>
                    <a:pt x="298" y="58"/>
                  </a:lnTo>
                  <a:lnTo>
                    <a:pt x="296" y="54"/>
                  </a:lnTo>
                  <a:lnTo>
                    <a:pt x="295" y="51"/>
                  </a:lnTo>
                  <a:lnTo>
                    <a:pt x="294" y="45"/>
                  </a:lnTo>
                  <a:lnTo>
                    <a:pt x="295" y="41"/>
                  </a:lnTo>
                  <a:lnTo>
                    <a:pt x="296" y="36"/>
                  </a:lnTo>
                  <a:lnTo>
                    <a:pt x="298" y="33"/>
                  </a:lnTo>
                  <a:lnTo>
                    <a:pt x="301" y="30"/>
                  </a:lnTo>
                  <a:lnTo>
                    <a:pt x="304" y="26"/>
                  </a:lnTo>
                  <a:lnTo>
                    <a:pt x="308" y="25"/>
                  </a:lnTo>
                  <a:lnTo>
                    <a:pt x="313" y="23"/>
                  </a:lnTo>
                  <a:lnTo>
                    <a:pt x="317" y="23"/>
                  </a:lnTo>
                  <a:close/>
                  <a:moveTo>
                    <a:pt x="0" y="31"/>
                  </a:moveTo>
                  <a:lnTo>
                    <a:pt x="1" y="39"/>
                  </a:lnTo>
                  <a:lnTo>
                    <a:pt x="2" y="48"/>
                  </a:lnTo>
                  <a:lnTo>
                    <a:pt x="4" y="57"/>
                  </a:lnTo>
                  <a:lnTo>
                    <a:pt x="7" y="66"/>
                  </a:lnTo>
                  <a:lnTo>
                    <a:pt x="11" y="74"/>
                  </a:lnTo>
                  <a:lnTo>
                    <a:pt x="15" y="80"/>
                  </a:lnTo>
                  <a:lnTo>
                    <a:pt x="21" y="88"/>
                  </a:lnTo>
                  <a:lnTo>
                    <a:pt x="26" y="95"/>
                  </a:lnTo>
                  <a:lnTo>
                    <a:pt x="33" y="100"/>
                  </a:lnTo>
                  <a:lnTo>
                    <a:pt x="40" y="106"/>
                  </a:lnTo>
                  <a:lnTo>
                    <a:pt x="47" y="110"/>
                  </a:lnTo>
                  <a:lnTo>
                    <a:pt x="55" y="114"/>
                  </a:lnTo>
                  <a:lnTo>
                    <a:pt x="64" y="117"/>
                  </a:lnTo>
                  <a:lnTo>
                    <a:pt x="73" y="119"/>
                  </a:lnTo>
                  <a:lnTo>
                    <a:pt x="82" y="120"/>
                  </a:lnTo>
                  <a:lnTo>
                    <a:pt x="90" y="121"/>
                  </a:lnTo>
                  <a:lnTo>
                    <a:pt x="302" y="121"/>
                  </a:lnTo>
                  <a:lnTo>
                    <a:pt x="302" y="151"/>
                  </a:lnTo>
                  <a:lnTo>
                    <a:pt x="166" y="151"/>
                  </a:lnTo>
                  <a:lnTo>
                    <a:pt x="163" y="151"/>
                  </a:lnTo>
                  <a:lnTo>
                    <a:pt x="160" y="152"/>
                  </a:lnTo>
                  <a:lnTo>
                    <a:pt x="158" y="153"/>
                  </a:lnTo>
                  <a:lnTo>
                    <a:pt x="156" y="156"/>
                  </a:lnTo>
                  <a:lnTo>
                    <a:pt x="153" y="158"/>
                  </a:lnTo>
                  <a:lnTo>
                    <a:pt x="152" y="160"/>
                  </a:lnTo>
                  <a:lnTo>
                    <a:pt x="151" y="163"/>
                  </a:lnTo>
                  <a:lnTo>
                    <a:pt x="151" y="167"/>
                  </a:lnTo>
                  <a:lnTo>
                    <a:pt x="151" y="169"/>
                  </a:lnTo>
                  <a:lnTo>
                    <a:pt x="152" y="172"/>
                  </a:lnTo>
                  <a:lnTo>
                    <a:pt x="153" y="174"/>
                  </a:lnTo>
                  <a:lnTo>
                    <a:pt x="156" y="177"/>
                  </a:lnTo>
                  <a:lnTo>
                    <a:pt x="158" y="179"/>
                  </a:lnTo>
                  <a:lnTo>
                    <a:pt x="160" y="180"/>
                  </a:lnTo>
                  <a:lnTo>
                    <a:pt x="163" y="181"/>
                  </a:lnTo>
                  <a:lnTo>
                    <a:pt x="166" y="181"/>
                  </a:lnTo>
                  <a:lnTo>
                    <a:pt x="468" y="181"/>
                  </a:lnTo>
                  <a:lnTo>
                    <a:pt x="471" y="181"/>
                  </a:lnTo>
                  <a:lnTo>
                    <a:pt x="474" y="180"/>
                  </a:lnTo>
                  <a:lnTo>
                    <a:pt x="476" y="179"/>
                  </a:lnTo>
                  <a:lnTo>
                    <a:pt x="479" y="177"/>
                  </a:lnTo>
                  <a:lnTo>
                    <a:pt x="481" y="174"/>
                  </a:lnTo>
                  <a:lnTo>
                    <a:pt x="482" y="172"/>
                  </a:lnTo>
                  <a:lnTo>
                    <a:pt x="483" y="169"/>
                  </a:lnTo>
                  <a:lnTo>
                    <a:pt x="483" y="167"/>
                  </a:lnTo>
                  <a:lnTo>
                    <a:pt x="483" y="163"/>
                  </a:lnTo>
                  <a:lnTo>
                    <a:pt x="482" y="160"/>
                  </a:lnTo>
                  <a:lnTo>
                    <a:pt x="481" y="158"/>
                  </a:lnTo>
                  <a:lnTo>
                    <a:pt x="479" y="156"/>
                  </a:lnTo>
                  <a:lnTo>
                    <a:pt x="476" y="153"/>
                  </a:lnTo>
                  <a:lnTo>
                    <a:pt x="474" y="152"/>
                  </a:lnTo>
                  <a:lnTo>
                    <a:pt x="471" y="151"/>
                  </a:lnTo>
                  <a:lnTo>
                    <a:pt x="468" y="151"/>
                  </a:lnTo>
                  <a:lnTo>
                    <a:pt x="332" y="151"/>
                  </a:lnTo>
                  <a:lnTo>
                    <a:pt x="332" y="121"/>
                  </a:lnTo>
                  <a:lnTo>
                    <a:pt x="543" y="121"/>
                  </a:lnTo>
                  <a:lnTo>
                    <a:pt x="553" y="120"/>
                  </a:lnTo>
                  <a:lnTo>
                    <a:pt x="562" y="119"/>
                  </a:lnTo>
                  <a:lnTo>
                    <a:pt x="570" y="117"/>
                  </a:lnTo>
                  <a:lnTo>
                    <a:pt x="578" y="114"/>
                  </a:lnTo>
                  <a:lnTo>
                    <a:pt x="586" y="110"/>
                  </a:lnTo>
                  <a:lnTo>
                    <a:pt x="594" y="106"/>
                  </a:lnTo>
                  <a:lnTo>
                    <a:pt x="600" y="100"/>
                  </a:lnTo>
                  <a:lnTo>
                    <a:pt x="607" y="95"/>
                  </a:lnTo>
                  <a:lnTo>
                    <a:pt x="614" y="88"/>
                  </a:lnTo>
                  <a:lnTo>
                    <a:pt x="618" y="80"/>
                  </a:lnTo>
                  <a:lnTo>
                    <a:pt x="622" y="74"/>
                  </a:lnTo>
                  <a:lnTo>
                    <a:pt x="627" y="66"/>
                  </a:lnTo>
                  <a:lnTo>
                    <a:pt x="630" y="57"/>
                  </a:lnTo>
                  <a:lnTo>
                    <a:pt x="632" y="48"/>
                  </a:lnTo>
                  <a:lnTo>
                    <a:pt x="633" y="39"/>
                  </a:lnTo>
                  <a:lnTo>
                    <a:pt x="633" y="31"/>
                  </a:lnTo>
                  <a:lnTo>
                    <a:pt x="633" y="0"/>
                  </a:lnTo>
                  <a:lnTo>
                    <a:pt x="0" y="0"/>
                  </a:lnTo>
                  <a:lnTo>
                    <a:pt x="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50569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40000"/>
                <a:lumOff val="60000"/>
              </a:schemeClr>
            </a:gs>
            <a:gs pos="63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8127-FC20-457A-AD76-E5955D72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17" y="351790"/>
            <a:ext cx="9363964" cy="430887"/>
          </a:xfrm>
        </p:spPr>
        <p:txBody>
          <a:bodyPr/>
          <a:lstStyle/>
          <a:p>
            <a:pPr algn="ctr"/>
            <a:r>
              <a:rPr lang="en-IN" sz="2800" u="sng" dirty="0"/>
              <a:t>ROC Curve for Train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B521A-2D9B-4E29-AF1B-A61EADD3E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9400" y="1473795"/>
            <a:ext cx="3551732" cy="738664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Area under the curve is : 0.97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6DDE3-95FA-4AE9-B9E3-01E1420F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55473"/>
            <a:ext cx="5638800" cy="5350738"/>
          </a:xfrm>
          <a:prstGeom prst="rect">
            <a:avLst/>
          </a:prstGeom>
        </p:spPr>
      </p:pic>
      <p:sp>
        <p:nvSpPr>
          <p:cNvPr id="6" name="Rectangle 5" descr="Bar graph with downward trend">
            <a:extLst>
              <a:ext uri="{FF2B5EF4-FFF2-40B4-BE49-F238E27FC236}">
                <a16:creationId xmlns:a16="http://schemas.microsoft.com/office/drawing/2014/main" id="{3E44E045-2CAE-4349-AF18-A3C268A2AB24}"/>
              </a:ext>
            </a:extLst>
          </p:cNvPr>
          <p:cNvSpPr/>
          <p:nvPr/>
        </p:nvSpPr>
        <p:spPr>
          <a:xfrm>
            <a:off x="9155681" y="3830842"/>
            <a:ext cx="2426719" cy="2476924"/>
          </a:xfrm>
          <a:prstGeom prst="rect">
            <a:avLst/>
          </a:prstGeom>
          <a:blipFill dpi="0" rotWithShape="1">
            <a:blip r:embed="rId3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>
              <a:solidFill>
                <a:schemeClr val="tx2">
                  <a:lumMod val="50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6537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40000"/>
                <a:lumOff val="60000"/>
              </a:schemeClr>
            </a:gs>
            <a:gs pos="63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00200" y="1066800"/>
            <a:ext cx="9496857" cy="6283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Lucida Fax" panose="02060602050505020204" pitchFamily="18" charset="0"/>
                <a:cs typeface="Times New Roman"/>
              </a:rPr>
              <a:t>The </a:t>
            </a:r>
            <a:r>
              <a:rPr sz="2000" dirty="0">
                <a:latin typeface="Lucida Fax" panose="02060602050505020204" pitchFamily="18" charset="0"/>
                <a:cs typeface="Times New Roman"/>
              </a:rPr>
              <a:t>graph </a:t>
            </a:r>
            <a:r>
              <a:rPr sz="2000" spc="-5" dirty="0">
                <a:latin typeface="Lucida Fax" panose="02060602050505020204" pitchFamily="18" charset="0"/>
                <a:cs typeface="Times New Roman"/>
              </a:rPr>
              <a:t>depicts an optimal cut </a:t>
            </a:r>
            <a:r>
              <a:rPr sz="2000" spc="-10" dirty="0">
                <a:latin typeface="Lucida Fax" panose="02060602050505020204" pitchFamily="18" charset="0"/>
                <a:cs typeface="Times New Roman"/>
              </a:rPr>
              <a:t>off </a:t>
            </a:r>
            <a:r>
              <a:rPr sz="2000" dirty="0">
                <a:latin typeface="Lucida Fax" panose="02060602050505020204" pitchFamily="18" charset="0"/>
                <a:cs typeface="Times New Roman"/>
              </a:rPr>
              <a:t>of 0.3</a:t>
            </a:r>
            <a:r>
              <a:rPr lang="en-IN" sz="2000" dirty="0">
                <a:latin typeface="Lucida Fax" panose="02060602050505020204" pitchFamily="18" charset="0"/>
                <a:cs typeface="Times New Roman"/>
              </a:rPr>
              <a:t>5</a:t>
            </a:r>
            <a:r>
              <a:rPr sz="200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000" spc="-5" dirty="0">
                <a:latin typeface="Lucida Fax" panose="02060602050505020204" pitchFamily="18" charset="0"/>
                <a:cs typeface="Times New Roman"/>
              </a:rPr>
              <a:t>based </a:t>
            </a:r>
            <a:r>
              <a:rPr sz="2000" dirty="0">
                <a:latin typeface="Lucida Fax" panose="02060602050505020204" pitchFamily="18" charset="0"/>
                <a:cs typeface="Times New Roman"/>
              </a:rPr>
              <a:t>on</a:t>
            </a:r>
            <a:r>
              <a:rPr sz="2000" spc="-18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000" spc="-15" dirty="0">
                <a:latin typeface="Lucida Fax" panose="02060602050505020204" pitchFamily="18" charset="0"/>
                <a:cs typeface="Times New Roman"/>
              </a:rPr>
              <a:t>Accuracy,</a:t>
            </a:r>
            <a:r>
              <a:rPr lang="en-IN" sz="200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000" spc="-5" dirty="0">
                <a:latin typeface="Lucida Fax" panose="02060602050505020204" pitchFamily="18" charset="0"/>
                <a:cs typeface="Times New Roman"/>
              </a:rPr>
              <a:t>Sensitivity and</a:t>
            </a:r>
            <a:r>
              <a:rPr sz="2000" spc="-5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000" spc="-5" dirty="0">
                <a:latin typeface="Lucida Fax" panose="02060602050505020204" pitchFamily="18" charset="0"/>
                <a:cs typeface="Times New Roman"/>
              </a:rPr>
              <a:t>Specificity</a:t>
            </a:r>
            <a:endParaRPr sz="2000" dirty="0">
              <a:latin typeface="Lucida Fax" panose="02060602050505020204" pitchFamily="18" charset="0"/>
              <a:cs typeface="Times New Roman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DA7B7E-EF70-43C1-8061-0210B16C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31" y="1981200"/>
            <a:ext cx="7258050" cy="4705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6591CE-B3A2-4F81-A4C2-F067868AB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362200"/>
            <a:ext cx="4235069" cy="35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40000"/>
                <a:lumOff val="60000"/>
              </a:schemeClr>
            </a:gs>
            <a:gs pos="7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2665" y="457200"/>
            <a:ext cx="76466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800" u="sng" spc="-5" dirty="0"/>
              <a:t>Model Evaluation - on </a:t>
            </a:r>
            <a:r>
              <a:rPr sz="2800" u="sng" spc="-40" dirty="0"/>
              <a:t>Train </a:t>
            </a:r>
            <a:r>
              <a:rPr sz="2800" u="sng" spc="-5" dirty="0"/>
              <a:t>Data</a:t>
            </a:r>
            <a:r>
              <a:rPr sz="2800" u="sng" spc="180" dirty="0"/>
              <a:t> </a:t>
            </a:r>
            <a:r>
              <a:rPr sz="2800" u="sng" spc="-5" dirty="0"/>
              <a:t>Set</a:t>
            </a:r>
          </a:p>
        </p:txBody>
      </p:sp>
      <p:sp>
        <p:nvSpPr>
          <p:cNvPr id="31" name="object 5">
            <a:extLst>
              <a:ext uri="{FF2B5EF4-FFF2-40B4-BE49-F238E27FC236}">
                <a16:creationId xmlns:a16="http://schemas.microsoft.com/office/drawing/2014/main" id="{3876B4E0-C1B2-40DC-A88A-034702E5E64D}"/>
              </a:ext>
            </a:extLst>
          </p:cNvPr>
          <p:cNvSpPr txBox="1"/>
          <p:nvPr/>
        </p:nvSpPr>
        <p:spPr>
          <a:xfrm>
            <a:off x="685800" y="1432422"/>
            <a:ext cx="2819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Confusion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Matrix</a:t>
            </a:r>
            <a:endParaRPr sz="2400" b="1" dirty="0">
              <a:latin typeface="Times New Roman"/>
              <a:cs typeface="Times New Roman"/>
            </a:endParaRPr>
          </a:p>
        </p:txBody>
      </p:sp>
      <p:grpSp>
        <p:nvGrpSpPr>
          <p:cNvPr id="32" name="object 7">
            <a:extLst>
              <a:ext uri="{FF2B5EF4-FFF2-40B4-BE49-F238E27FC236}">
                <a16:creationId xmlns:a16="http://schemas.microsoft.com/office/drawing/2014/main" id="{88DDDF9B-C51E-4991-B47E-3502221383E6}"/>
              </a:ext>
            </a:extLst>
          </p:cNvPr>
          <p:cNvGrpSpPr/>
          <p:nvPr/>
        </p:nvGrpSpPr>
        <p:grpSpPr>
          <a:xfrm>
            <a:off x="914400" y="1965198"/>
            <a:ext cx="1311275" cy="803910"/>
            <a:chOff x="6908038" y="1897126"/>
            <a:chExt cx="1311275" cy="803910"/>
          </a:xfrm>
        </p:grpSpPr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BBAB3EF5-6364-429D-8708-4418A11CE2E4}"/>
                </a:ext>
              </a:extLst>
            </p:cNvPr>
            <p:cNvSpPr/>
            <p:nvPr/>
          </p:nvSpPr>
          <p:spPr>
            <a:xfrm>
              <a:off x="7299960" y="2406396"/>
              <a:ext cx="527685" cy="294640"/>
            </a:xfrm>
            <a:custGeom>
              <a:avLst/>
              <a:gdLst/>
              <a:ahLst/>
              <a:cxnLst/>
              <a:rect l="l" t="t" r="r" b="b"/>
              <a:pathLst>
                <a:path w="527684" h="294639">
                  <a:moveTo>
                    <a:pt x="263651" y="0"/>
                  </a:moveTo>
                  <a:lnTo>
                    <a:pt x="0" y="147065"/>
                  </a:lnTo>
                  <a:lnTo>
                    <a:pt x="263651" y="294131"/>
                  </a:lnTo>
                  <a:lnTo>
                    <a:pt x="527304" y="147065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C7ECD5C0-8CCD-47B8-A9BE-B2160BECC394}"/>
                </a:ext>
              </a:extLst>
            </p:cNvPr>
            <p:cNvSpPr/>
            <p:nvPr/>
          </p:nvSpPr>
          <p:spPr>
            <a:xfrm>
              <a:off x="6914388" y="1903476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522223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2223" y="624839"/>
                  </a:lnTo>
                  <a:lnTo>
                    <a:pt x="562766" y="616658"/>
                  </a:lnTo>
                  <a:lnTo>
                    <a:pt x="595868" y="594344"/>
                  </a:lnTo>
                  <a:lnTo>
                    <a:pt x="618182" y="561242"/>
                  </a:lnTo>
                  <a:lnTo>
                    <a:pt x="626363" y="520700"/>
                  </a:lnTo>
                  <a:lnTo>
                    <a:pt x="626363" y="104139"/>
                  </a:lnTo>
                  <a:lnTo>
                    <a:pt x="618182" y="63597"/>
                  </a:lnTo>
                  <a:lnTo>
                    <a:pt x="595868" y="30495"/>
                  </a:lnTo>
                  <a:lnTo>
                    <a:pt x="562766" y="8181"/>
                  </a:lnTo>
                  <a:lnTo>
                    <a:pt x="52222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62936139-3CF4-42A8-B724-A700329DF638}"/>
                </a:ext>
              </a:extLst>
            </p:cNvPr>
            <p:cNvSpPr/>
            <p:nvPr/>
          </p:nvSpPr>
          <p:spPr>
            <a:xfrm>
              <a:off x="6914388" y="1903476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2223" y="0"/>
                  </a:lnTo>
                  <a:lnTo>
                    <a:pt x="562766" y="8181"/>
                  </a:lnTo>
                  <a:lnTo>
                    <a:pt x="595868" y="30495"/>
                  </a:lnTo>
                  <a:lnTo>
                    <a:pt x="618182" y="63597"/>
                  </a:lnTo>
                  <a:lnTo>
                    <a:pt x="626363" y="104139"/>
                  </a:lnTo>
                  <a:lnTo>
                    <a:pt x="626363" y="520700"/>
                  </a:lnTo>
                  <a:lnTo>
                    <a:pt x="618182" y="561242"/>
                  </a:lnTo>
                  <a:lnTo>
                    <a:pt x="595868" y="594344"/>
                  </a:lnTo>
                  <a:lnTo>
                    <a:pt x="562766" y="616658"/>
                  </a:lnTo>
                  <a:lnTo>
                    <a:pt x="522223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69210D75-CEF9-4A73-905F-F4A1317DF77E}"/>
                </a:ext>
              </a:extLst>
            </p:cNvPr>
            <p:cNvSpPr/>
            <p:nvPr/>
          </p:nvSpPr>
          <p:spPr>
            <a:xfrm>
              <a:off x="7587996" y="1903476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520700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0700" y="624839"/>
                  </a:lnTo>
                  <a:lnTo>
                    <a:pt x="561242" y="616658"/>
                  </a:lnTo>
                  <a:lnTo>
                    <a:pt x="594344" y="594344"/>
                  </a:lnTo>
                  <a:lnTo>
                    <a:pt x="616658" y="561242"/>
                  </a:lnTo>
                  <a:lnTo>
                    <a:pt x="624839" y="520700"/>
                  </a:lnTo>
                  <a:lnTo>
                    <a:pt x="624839" y="104139"/>
                  </a:lnTo>
                  <a:lnTo>
                    <a:pt x="616658" y="63597"/>
                  </a:lnTo>
                  <a:lnTo>
                    <a:pt x="594344" y="30495"/>
                  </a:lnTo>
                  <a:lnTo>
                    <a:pt x="561242" y="8181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2">
              <a:extLst>
                <a:ext uri="{FF2B5EF4-FFF2-40B4-BE49-F238E27FC236}">
                  <a16:creationId xmlns:a16="http://schemas.microsoft.com/office/drawing/2014/main" id="{CDB396D9-75AD-420D-8AF3-3BB632E8FEC8}"/>
                </a:ext>
              </a:extLst>
            </p:cNvPr>
            <p:cNvSpPr/>
            <p:nvPr/>
          </p:nvSpPr>
          <p:spPr>
            <a:xfrm>
              <a:off x="7587996" y="1903476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0700" y="0"/>
                  </a:lnTo>
                  <a:lnTo>
                    <a:pt x="561242" y="8181"/>
                  </a:lnTo>
                  <a:lnTo>
                    <a:pt x="594344" y="30495"/>
                  </a:lnTo>
                  <a:lnTo>
                    <a:pt x="616658" y="63597"/>
                  </a:lnTo>
                  <a:lnTo>
                    <a:pt x="624839" y="104139"/>
                  </a:lnTo>
                  <a:lnTo>
                    <a:pt x="624839" y="520700"/>
                  </a:lnTo>
                  <a:lnTo>
                    <a:pt x="616658" y="561242"/>
                  </a:lnTo>
                  <a:lnTo>
                    <a:pt x="594344" y="594344"/>
                  </a:lnTo>
                  <a:lnTo>
                    <a:pt x="561242" y="616658"/>
                  </a:lnTo>
                  <a:lnTo>
                    <a:pt x="520700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13">
            <a:extLst>
              <a:ext uri="{FF2B5EF4-FFF2-40B4-BE49-F238E27FC236}">
                <a16:creationId xmlns:a16="http://schemas.microsoft.com/office/drawing/2014/main" id="{1E5A9A93-E74F-4930-9612-93B7233A38BC}"/>
              </a:ext>
            </a:extLst>
          </p:cNvPr>
          <p:cNvSpPr txBox="1"/>
          <p:nvPr/>
        </p:nvSpPr>
        <p:spPr>
          <a:xfrm>
            <a:off x="1017778" y="2127376"/>
            <a:ext cx="10553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5965" algn="l"/>
              </a:tabLst>
            </a:pPr>
            <a:r>
              <a:rPr lang="en-IN" sz="1600" dirty="0">
                <a:solidFill>
                  <a:srgbClr val="FFFFFF"/>
                </a:solidFill>
                <a:latin typeface="Carlito"/>
                <a:cs typeface="Carlito"/>
              </a:rPr>
              <a:t>3271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lang="en-IN" sz="1600" dirty="0">
                <a:solidFill>
                  <a:srgbClr val="FFFFFF"/>
                </a:solidFill>
                <a:latin typeface="Carlito"/>
                <a:cs typeface="Carlito"/>
              </a:rPr>
              <a:t>485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39" name="object 14">
            <a:extLst>
              <a:ext uri="{FF2B5EF4-FFF2-40B4-BE49-F238E27FC236}">
                <a16:creationId xmlns:a16="http://schemas.microsoft.com/office/drawing/2014/main" id="{F7FD2D15-B113-4607-9F53-E972C8551C8A}"/>
              </a:ext>
            </a:extLst>
          </p:cNvPr>
          <p:cNvGrpSpPr/>
          <p:nvPr/>
        </p:nvGrpSpPr>
        <p:grpSpPr>
          <a:xfrm>
            <a:off x="914654" y="2639060"/>
            <a:ext cx="1310640" cy="637540"/>
            <a:chOff x="6908292" y="2570988"/>
            <a:chExt cx="1310640" cy="637540"/>
          </a:xfrm>
        </p:grpSpPr>
        <p:sp>
          <p:nvSpPr>
            <p:cNvPr id="40" name="object 15">
              <a:extLst>
                <a:ext uri="{FF2B5EF4-FFF2-40B4-BE49-F238E27FC236}">
                  <a16:creationId xmlns:a16="http://schemas.microsoft.com/office/drawing/2014/main" id="{6BBB0A59-C41A-4259-9217-BEDA35B2F210}"/>
                </a:ext>
              </a:extLst>
            </p:cNvPr>
            <p:cNvSpPr/>
            <p:nvPr/>
          </p:nvSpPr>
          <p:spPr>
            <a:xfrm>
              <a:off x="6914388" y="2577084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522223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2223" y="624839"/>
                  </a:lnTo>
                  <a:lnTo>
                    <a:pt x="562766" y="616658"/>
                  </a:lnTo>
                  <a:lnTo>
                    <a:pt x="595868" y="594344"/>
                  </a:lnTo>
                  <a:lnTo>
                    <a:pt x="618182" y="561242"/>
                  </a:lnTo>
                  <a:lnTo>
                    <a:pt x="626363" y="520700"/>
                  </a:lnTo>
                  <a:lnTo>
                    <a:pt x="626363" y="104139"/>
                  </a:lnTo>
                  <a:lnTo>
                    <a:pt x="618182" y="63597"/>
                  </a:lnTo>
                  <a:lnTo>
                    <a:pt x="595868" y="30495"/>
                  </a:lnTo>
                  <a:lnTo>
                    <a:pt x="562766" y="8181"/>
                  </a:lnTo>
                  <a:lnTo>
                    <a:pt x="52222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6">
              <a:extLst>
                <a:ext uri="{FF2B5EF4-FFF2-40B4-BE49-F238E27FC236}">
                  <a16:creationId xmlns:a16="http://schemas.microsoft.com/office/drawing/2014/main" id="{92190BBA-C691-46B2-84C3-7CD425508F8E}"/>
                </a:ext>
              </a:extLst>
            </p:cNvPr>
            <p:cNvSpPr/>
            <p:nvPr/>
          </p:nvSpPr>
          <p:spPr>
            <a:xfrm>
              <a:off x="6914388" y="2577084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2223" y="0"/>
                  </a:lnTo>
                  <a:lnTo>
                    <a:pt x="562766" y="8181"/>
                  </a:lnTo>
                  <a:lnTo>
                    <a:pt x="595868" y="30495"/>
                  </a:lnTo>
                  <a:lnTo>
                    <a:pt x="618182" y="63597"/>
                  </a:lnTo>
                  <a:lnTo>
                    <a:pt x="626363" y="104139"/>
                  </a:lnTo>
                  <a:lnTo>
                    <a:pt x="626363" y="520700"/>
                  </a:lnTo>
                  <a:lnTo>
                    <a:pt x="618182" y="561242"/>
                  </a:lnTo>
                  <a:lnTo>
                    <a:pt x="595868" y="594344"/>
                  </a:lnTo>
                  <a:lnTo>
                    <a:pt x="562766" y="616658"/>
                  </a:lnTo>
                  <a:lnTo>
                    <a:pt x="522223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7">
              <a:extLst>
                <a:ext uri="{FF2B5EF4-FFF2-40B4-BE49-F238E27FC236}">
                  <a16:creationId xmlns:a16="http://schemas.microsoft.com/office/drawing/2014/main" id="{BDBD4633-4AE5-40BF-A160-6657BE7314A1}"/>
                </a:ext>
              </a:extLst>
            </p:cNvPr>
            <p:cNvSpPr/>
            <p:nvPr/>
          </p:nvSpPr>
          <p:spPr>
            <a:xfrm>
              <a:off x="7587996" y="2577084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520700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0700" y="624839"/>
                  </a:lnTo>
                  <a:lnTo>
                    <a:pt x="561242" y="616658"/>
                  </a:lnTo>
                  <a:lnTo>
                    <a:pt x="594344" y="594344"/>
                  </a:lnTo>
                  <a:lnTo>
                    <a:pt x="616658" y="561242"/>
                  </a:lnTo>
                  <a:lnTo>
                    <a:pt x="624839" y="520700"/>
                  </a:lnTo>
                  <a:lnTo>
                    <a:pt x="624839" y="104139"/>
                  </a:lnTo>
                  <a:lnTo>
                    <a:pt x="616658" y="63597"/>
                  </a:lnTo>
                  <a:lnTo>
                    <a:pt x="594344" y="30495"/>
                  </a:lnTo>
                  <a:lnTo>
                    <a:pt x="561242" y="8181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8">
              <a:extLst>
                <a:ext uri="{FF2B5EF4-FFF2-40B4-BE49-F238E27FC236}">
                  <a16:creationId xmlns:a16="http://schemas.microsoft.com/office/drawing/2014/main" id="{197CCEF4-263D-48ED-B394-0655AB90636F}"/>
                </a:ext>
              </a:extLst>
            </p:cNvPr>
            <p:cNvSpPr/>
            <p:nvPr/>
          </p:nvSpPr>
          <p:spPr>
            <a:xfrm>
              <a:off x="7587996" y="2577084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0700" y="0"/>
                  </a:lnTo>
                  <a:lnTo>
                    <a:pt x="561242" y="8181"/>
                  </a:lnTo>
                  <a:lnTo>
                    <a:pt x="594344" y="30495"/>
                  </a:lnTo>
                  <a:lnTo>
                    <a:pt x="616658" y="63597"/>
                  </a:lnTo>
                  <a:lnTo>
                    <a:pt x="624839" y="104139"/>
                  </a:lnTo>
                  <a:lnTo>
                    <a:pt x="624839" y="520700"/>
                  </a:lnTo>
                  <a:lnTo>
                    <a:pt x="616658" y="561242"/>
                  </a:lnTo>
                  <a:lnTo>
                    <a:pt x="594344" y="594344"/>
                  </a:lnTo>
                  <a:lnTo>
                    <a:pt x="561242" y="616658"/>
                  </a:lnTo>
                  <a:lnTo>
                    <a:pt x="520700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19">
            <a:extLst>
              <a:ext uri="{FF2B5EF4-FFF2-40B4-BE49-F238E27FC236}">
                <a16:creationId xmlns:a16="http://schemas.microsoft.com/office/drawing/2014/main" id="{7544EF98-5D15-4411-AA09-E8842A0039B8}"/>
              </a:ext>
            </a:extLst>
          </p:cNvPr>
          <p:cNvSpPr txBox="1"/>
          <p:nvPr/>
        </p:nvSpPr>
        <p:spPr>
          <a:xfrm>
            <a:off x="1068069" y="2800730"/>
            <a:ext cx="105727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5635" algn="l"/>
              </a:tabLst>
            </a:pPr>
            <a:r>
              <a:rPr lang="en-IN" sz="1600" dirty="0">
                <a:solidFill>
                  <a:srgbClr val="FFFFFF"/>
                </a:solidFill>
                <a:latin typeface="Carlito"/>
                <a:cs typeface="Carlito"/>
              </a:rPr>
              <a:t>114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lang="en-IN" sz="1600" dirty="0">
                <a:solidFill>
                  <a:srgbClr val="FFFFFF"/>
                </a:solidFill>
                <a:latin typeface="Carlito"/>
                <a:cs typeface="Carlito"/>
              </a:rPr>
              <a:t>2180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45" name="object 4">
            <a:extLst>
              <a:ext uri="{FF2B5EF4-FFF2-40B4-BE49-F238E27FC236}">
                <a16:creationId xmlns:a16="http://schemas.microsoft.com/office/drawing/2014/main" id="{56A1099E-24FA-4F59-AB51-BE9EC8785933}"/>
              </a:ext>
            </a:extLst>
          </p:cNvPr>
          <p:cNvSpPr txBox="1"/>
          <p:nvPr/>
        </p:nvSpPr>
        <p:spPr>
          <a:xfrm>
            <a:off x="711200" y="3566095"/>
            <a:ext cx="4480115" cy="2795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Accuracy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90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Sensitivity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95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Specificity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87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False </a:t>
            </a:r>
            <a:r>
              <a:rPr sz="2000" dirty="0">
                <a:latin typeface="Times New Roman"/>
                <a:cs typeface="Times New Roman"/>
              </a:rPr>
              <a:t>Positive </a:t>
            </a:r>
            <a:r>
              <a:rPr sz="2000" spc="-5" dirty="0">
                <a:latin typeface="Times New Roman"/>
                <a:cs typeface="Times New Roman"/>
              </a:rPr>
              <a:t>Rate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21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Positive Predictive </a:t>
            </a:r>
            <a:r>
              <a:rPr sz="2000" spc="-40" dirty="0">
                <a:latin typeface="Times New Roman"/>
                <a:cs typeface="Times New Roman"/>
              </a:rPr>
              <a:t>Value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82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Positive Predictive </a:t>
            </a:r>
            <a:r>
              <a:rPr sz="2000" spc="-40" dirty="0">
                <a:latin typeface="Times New Roman"/>
                <a:cs typeface="Times New Roman"/>
              </a:rPr>
              <a:t>Value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lang="en-IN" sz="2000" spc="-114" dirty="0">
                <a:latin typeface="Times New Roman"/>
                <a:cs typeface="Times New Roman"/>
              </a:rPr>
              <a:t>97</a:t>
            </a:r>
            <a:r>
              <a:rPr sz="2000" dirty="0">
                <a:latin typeface="Times New Roman"/>
                <a:cs typeface="Times New Roman"/>
              </a:rPr>
              <a:t>%</a:t>
            </a:r>
            <a:endParaRPr lang="en-IN" sz="20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IN" sz="2000" spc="-5" dirty="0">
                <a:latin typeface="Times New Roman"/>
                <a:cs typeface="Times New Roman"/>
              </a:rPr>
              <a:t>Precision </a:t>
            </a:r>
            <a:r>
              <a:rPr lang="en-IN" sz="2000" dirty="0">
                <a:latin typeface="Times New Roman"/>
                <a:cs typeface="Times New Roman"/>
              </a:rPr>
              <a:t>- 82</a:t>
            </a:r>
            <a:r>
              <a:rPr lang="en-IN" sz="2000" spc="-7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IN" sz="2000" spc="-10" dirty="0">
                <a:latin typeface="Times New Roman"/>
                <a:cs typeface="Times New Roman"/>
              </a:rPr>
              <a:t>Recall </a:t>
            </a:r>
            <a:r>
              <a:rPr lang="en-IN" sz="2000" dirty="0">
                <a:latin typeface="Times New Roman"/>
                <a:cs typeface="Times New Roman"/>
              </a:rPr>
              <a:t>- 95</a:t>
            </a:r>
            <a:r>
              <a:rPr lang="en-IN" sz="2000" spc="-2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%</a:t>
            </a:r>
          </a:p>
          <a:p>
            <a:pPr marL="12065">
              <a:lnSpc>
                <a:spcPct val="100000"/>
              </a:lnSpc>
              <a:tabLst>
                <a:tab pos="299085" algn="l"/>
                <a:tab pos="299720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7" name="Rectangle 46" descr="Stopwatch">
            <a:extLst>
              <a:ext uri="{FF2B5EF4-FFF2-40B4-BE49-F238E27FC236}">
                <a16:creationId xmlns:a16="http://schemas.microsoft.com/office/drawing/2014/main" id="{D51A8F0F-8E84-42B0-8143-3A9784DECEA4}"/>
              </a:ext>
            </a:extLst>
          </p:cNvPr>
          <p:cNvSpPr/>
          <p:nvPr/>
        </p:nvSpPr>
        <p:spPr>
          <a:xfrm>
            <a:off x="10058400" y="4949647"/>
            <a:ext cx="1740918" cy="1652819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40000"/>
                <a:lumOff val="60000"/>
              </a:schemeClr>
            </a:gs>
            <a:gs pos="63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2AFD5-897A-44D0-9434-B9D5546F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43000"/>
            <a:ext cx="10058400" cy="677108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Roboto"/>
              </a:rPr>
              <a:t>Graph above shows that, we get the optical threshold value as close to .42. However our target is to have Lead Conversion Rate around 80%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8FBF4-6A71-48D6-A77E-860DB5C2A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966913"/>
            <a:ext cx="9179987" cy="46624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E23ECD-3116-4349-B46C-2D93D96F277A}"/>
              </a:ext>
            </a:extLst>
          </p:cNvPr>
          <p:cNvSpPr txBox="1"/>
          <p:nvPr/>
        </p:nvSpPr>
        <p:spPr>
          <a:xfrm flipH="1">
            <a:off x="9753600" y="3105834"/>
            <a:ext cx="166878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F1 Score:</a:t>
            </a: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88 %</a:t>
            </a:r>
          </a:p>
        </p:txBody>
      </p:sp>
    </p:spTree>
    <p:extLst>
      <p:ext uri="{BB962C8B-B14F-4D97-AF65-F5344CB8AC3E}">
        <p14:creationId xmlns:p14="http://schemas.microsoft.com/office/powerpoint/2010/main" val="37061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40000"/>
                <a:lumOff val="60000"/>
              </a:schemeClr>
            </a:gs>
            <a:gs pos="64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9944" y="426796"/>
            <a:ext cx="8957056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800" u="sng" spc="-5" dirty="0"/>
              <a:t>Model Evaluation – on </a:t>
            </a:r>
            <a:r>
              <a:rPr sz="2800" u="sng" spc="-60" dirty="0"/>
              <a:t>Test</a:t>
            </a:r>
            <a:r>
              <a:rPr sz="2800" u="sng" spc="150" dirty="0"/>
              <a:t> </a:t>
            </a:r>
            <a:r>
              <a:rPr sz="2800" u="sng" spc="-5" dirty="0"/>
              <a:t>Dataset</a:t>
            </a:r>
          </a:p>
        </p:txBody>
      </p:sp>
      <p:sp>
        <p:nvSpPr>
          <p:cNvPr id="35" name="object 5">
            <a:extLst>
              <a:ext uri="{FF2B5EF4-FFF2-40B4-BE49-F238E27FC236}">
                <a16:creationId xmlns:a16="http://schemas.microsoft.com/office/drawing/2014/main" id="{3DA8835A-ED81-4420-853A-CE64DFBE0990}"/>
              </a:ext>
            </a:extLst>
          </p:cNvPr>
          <p:cNvSpPr txBox="1"/>
          <p:nvPr/>
        </p:nvSpPr>
        <p:spPr>
          <a:xfrm>
            <a:off x="685800" y="1432422"/>
            <a:ext cx="2819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imes New Roman"/>
                <a:cs typeface="Times New Roman"/>
              </a:rPr>
              <a:t>Confusion</a:t>
            </a:r>
            <a:r>
              <a:rPr sz="2400" b="1" spc="-9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Matrix</a:t>
            </a:r>
            <a:endParaRPr sz="2400" b="1" dirty="0">
              <a:latin typeface="Times New Roman"/>
              <a:cs typeface="Times New Roman"/>
            </a:endParaRPr>
          </a:p>
        </p:txBody>
      </p:sp>
      <p:grpSp>
        <p:nvGrpSpPr>
          <p:cNvPr id="36" name="object 7">
            <a:extLst>
              <a:ext uri="{FF2B5EF4-FFF2-40B4-BE49-F238E27FC236}">
                <a16:creationId xmlns:a16="http://schemas.microsoft.com/office/drawing/2014/main" id="{B2672EBF-BAB4-4FE8-86C2-92B12DFA94D3}"/>
              </a:ext>
            </a:extLst>
          </p:cNvPr>
          <p:cNvGrpSpPr/>
          <p:nvPr/>
        </p:nvGrpSpPr>
        <p:grpSpPr>
          <a:xfrm>
            <a:off x="914400" y="1965198"/>
            <a:ext cx="1311275" cy="803910"/>
            <a:chOff x="6908038" y="1897126"/>
            <a:chExt cx="1311275" cy="803910"/>
          </a:xfrm>
        </p:grpSpPr>
        <p:sp>
          <p:nvSpPr>
            <p:cNvPr id="37" name="object 8">
              <a:extLst>
                <a:ext uri="{FF2B5EF4-FFF2-40B4-BE49-F238E27FC236}">
                  <a16:creationId xmlns:a16="http://schemas.microsoft.com/office/drawing/2014/main" id="{AE5BEBB3-92B8-471E-8BE0-D874E1671CF6}"/>
                </a:ext>
              </a:extLst>
            </p:cNvPr>
            <p:cNvSpPr/>
            <p:nvPr/>
          </p:nvSpPr>
          <p:spPr>
            <a:xfrm>
              <a:off x="7299960" y="2406396"/>
              <a:ext cx="527685" cy="294640"/>
            </a:xfrm>
            <a:custGeom>
              <a:avLst/>
              <a:gdLst/>
              <a:ahLst/>
              <a:cxnLst/>
              <a:rect l="l" t="t" r="r" b="b"/>
              <a:pathLst>
                <a:path w="527684" h="294639">
                  <a:moveTo>
                    <a:pt x="263651" y="0"/>
                  </a:moveTo>
                  <a:lnTo>
                    <a:pt x="0" y="147065"/>
                  </a:lnTo>
                  <a:lnTo>
                    <a:pt x="263651" y="294131"/>
                  </a:lnTo>
                  <a:lnTo>
                    <a:pt x="527304" y="147065"/>
                  </a:lnTo>
                  <a:lnTo>
                    <a:pt x="263651" y="0"/>
                  </a:lnTo>
                  <a:close/>
                </a:path>
              </a:pathLst>
            </a:custGeom>
            <a:solidFill>
              <a:srgbClr val="D2D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9">
              <a:extLst>
                <a:ext uri="{FF2B5EF4-FFF2-40B4-BE49-F238E27FC236}">
                  <a16:creationId xmlns:a16="http://schemas.microsoft.com/office/drawing/2014/main" id="{B3C777AC-D2B4-41F1-BD60-F99B51154FB7}"/>
                </a:ext>
              </a:extLst>
            </p:cNvPr>
            <p:cNvSpPr/>
            <p:nvPr/>
          </p:nvSpPr>
          <p:spPr>
            <a:xfrm>
              <a:off x="6914388" y="1903476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522223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2223" y="624839"/>
                  </a:lnTo>
                  <a:lnTo>
                    <a:pt x="562766" y="616658"/>
                  </a:lnTo>
                  <a:lnTo>
                    <a:pt x="595868" y="594344"/>
                  </a:lnTo>
                  <a:lnTo>
                    <a:pt x="618182" y="561242"/>
                  </a:lnTo>
                  <a:lnTo>
                    <a:pt x="626363" y="520700"/>
                  </a:lnTo>
                  <a:lnTo>
                    <a:pt x="626363" y="104139"/>
                  </a:lnTo>
                  <a:lnTo>
                    <a:pt x="618182" y="63597"/>
                  </a:lnTo>
                  <a:lnTo>
                    <a:pt x="595868" y="30495"/>
                  </a:lnTo>
                  <a:lnTo>
                    <a:pt x="562766" y="8181"/>
                  </a:lnTo>
                  <a:lnTo>
                    <a:pt x="52222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0">
              <a:extLst>
                <a:ext uri="{FF2B5EF4-FFF2-40B4-BE49-F238E27FC236}">
                  <a16:creationId xmlns:a16="http://schemas.microsoft.com/office/drawing/2014/main" id="{40D55B56-F08F-4067-A634-94D7EB075FE0}"/>
                </a:ext>
              </a:extLst>
            </p:cNvPr>
            <p:cNvSpPr/>
            <p:nvPr/>
          </p:nvSpPr>
          <p:spPr>
            <a:xfrm>
              <a:off x="6914388" y="1903476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2223" y="0"/>
                  </a:lnTo>
                  <a:lnTo>
                    <a:pt x="562766" y="8181"/>
                  </a:lnTo>
                  <a:lnTo>
                    <a:pt x="595868" y="30495"/>
                  </a:lnTo>
                  <a:lnTo>
                    <a:pt x="618182" y="63597"/>
                  </a:lnTo>
                  <a:lnTo>
                    <a:pt x="626363" y="104139"/>
                  </a:lnTo>
                  <a:lnTo>
                    <a:pt x="626363" y="520700"/>
                  </a:lnTo>
                  <a:lnTo>
                    <a:pt x="618182" y="561242"/>
                  </a:lnTo>
                  <a:lnTo>
                    <a:pt x="595868" y="594344"/>
                  </a:lnTo>
                  <a:lnTo>
                    <a:pt x="562766" y="616658"/>
                  </a:lnTo>
                  <a:lnTo>
                    <a:pt x="522223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1">
              <a:extLst>
                <a:ext uri="{FF2B5EF4-FFF2-40B4-BE49-F238E27FC236}">
                  <a16:creationId xmlns:a16="http://schemas.microsoft.com/office/drawing/2014/main" id="{0BC69F9B-7723-404A-B516-5E3DCF7A84EB}"/>
                </a:ext>
              </a:extLst>
            </p:cNvPr>
            <p:cNvSpPr/>
            <p:nvPr/>
          </p:nvSpPr>
          <p:spPr>
            <a:xfrm>
              <a:off x="7587996" y="1903476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520700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0700" y="624839"/>
                  </a:lnTo>
                  <a:lnTo>
                    <a:pt x="561242" y="616658"/>
                  </a:lnTo>
                  <a:lnTo>
                    <a:pt x="594344" y="594344"/>
                  </a:lnTo>
                  <a:lnTo>
                    <a:pt x="616658" y="561242"/>
                  </a:lnTo>
                  <a:lnTo>
                    <a:pt x="624839" y="520700"/>
                  </a:lnTo>
                  <a:lnTo>
                    <a:pt x="624839" y="104139"/>
                  </a:lnTo>
                  <a:lnTo>
                    <a:pt x="616658" y="63597"/>
                  </a:lnTo>
                  <a:lnTo>
                    <a:pt x="594344" y="30495"/>
                  </a:lnTo>
                  <a:lnTo>
                    <a:pt x="561242" y="8181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2">
              <a:extLst>
                <a:ext uri="{FF2B5EF4-FFF2-40B4-BE49-F238E27FC236}">
                  <a16:creationId xmlns:a16="http://schemas.microsoft.com/office/drawing/2014/main" id="{9C2DAD38-E7BA-44BC-BB12-AC1F3C84F335}"/>
                </a:ext>
              </a:extLst>
            </p:cNvPr>
            <p:cNvSpPr/>
            <p:nvPr/>
          </p:nvSpPr>
          <p:spPr>
            <a:xfrm>
              <a:off x="7587996" y="1903476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0700" y="0"/>
                  </a:lnTo>
                  <a:lnTo>
                    <a:pt x="561242" y="8181"/>
                  </a:lnTo>
                  <a:lnTo>
                    <a:pt x="594344" y="30495"/>
                  </a:lnTo>
                  <a:lnTo>
                    <a:pt x="616658" y="63597"/>
                  </a:lnTo>
                  <a:lnTo>
                    <a:pt x="624839" y="104139"/>
                  </a:lnTo>
                  <a:lnTo>
                    <a:pt x="624839" y="520700"/>
                  </a:lnTo>
                  <a:lnTo>
                    <a:pt x="616658" y="561242"/>
                  </a:lnTo>
                  <a:lnTo>
                    <a:pt x="594344" y="594344"/>
                  </a:lnTo>
                  <a:lnTo>
                    <a:pt x="561242" y="616658"/>
                  </a:lnTo>
                  <a:lnTo>
                    <a:pt x="520700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13">
            <a:extLst>
              <a:ext uri="{FF2B5EF4-FFF2-40B4-BE49-F238E27FC236}">
                <a16:creationId xmlns:a16="http://schemas.microsoft.com/office/drawing/2014/main" id="{86846BEF-2F83-415A-8AA6-3ADD5E622AD4}"/>
              </a:ext>
            </a:extLst>
          </p:cNvPr>
          <p:cNvSpPr txBox="1"/>
          <p:nvPr/>
        </p:nvSpPr>
        <p:spPr>
          <a:xfrm>
            <a:off x="1017778" y="2127376"/>
            <a:ext cx="10553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5965" algn="l"/>
              </a:tabLst>
            </a:pPr>
            <a:r>
              <a:rPr lang="en-IN" sz="1600" dirty="0">
                <a:solidFill>
                  <a:srgbClr val="FFFFFF"/>
                </a:solidFill>
                <a:latin typeface="Carlito"/>
                <a:cs typeface="Carlito"/>
              </a:rPr>
              <a:t>1350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lang="en-IN" sz="1600" dirty="0">
                <a:solidFill>
                  <a:srgbClr val="FFFFFF"/>
                </a:solidFill>
                <a:latin typeface="Carlito"/>
                <a:cs typeface="Carlito"/>
              </a:rPr>
              <a:t>234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43" name="object 14">
            <a:extLst>
              <a:ext uri="{FF2B5EF4-FFF2-40B4-BE49-F238E27FC236}">
                <a16:creationId xmlns:a16="http://schemas.microsoft.com/office/drawing/2014/main" id="{D1D7BE41-6F1D-4069-85AF-6D2EEAF8D27B}"/>
              </a:ext>
            </a:extLst>
          </p:cNvPr>
          <p:cNvGrpSpPr/>
          <p:nvPr/>
        </p:nvGrpSpPr>
        <p:grpSpPr>
          <a:xfrm>
            <a:off x="914654" y="2639060"/>
            <a:ext cx="1310640" cy="637540"/>
            <a:chOff x="6908292" y="2570988"/>
            <a:chExt cx="1310640" cy="637540"/>
          </a:xfrm>
        </p:grpSpPr>
        <p:sp>
          <p:nvSpPr>
            <p:cNvPr id="44" name="object 15">
              <a:extLst>
                <a:ext uri="{FF2B5EF4-FFF2-40B4-BE49-F238E27FC236}">
                  <a16:creationId xmlns:a16="http://schemas.microsoft.com/office/drawing/2014/main" id="{206673E3-94E0-4A2D-877A-5A646092D601}"/>
                </a:ext>
              </a:extLst>
            </p:cNvPr>
            <p:cNvSpPr/>
            <p:nvPr/>
          </p:nvSpPr>
          <p:spPr>
            <a:xfrm>
              <a:off x="6914388" y="2577084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522223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2223" y="624839"/>
                  </a:lnTo>
                  <a:lnTo>
                    <a:pt x="562766" y="616658"/>
                  </a:lnTo>
                  <a:lnTo>
                    <a:pt x="595868" y="594344"/>
                  </a:lnTo>
                  <a:lnTo>
                    <a:pt x="618182" y="561242"/>
                  </a:lnTo>
                  <a:lnTo>
                    <a:pt x="626363" y="520700"/>
                  </a:lnTo>
                  <a:lnTo>
                    <a:pt x="626363" y="104139"/>
                  </a:lnTo>
                  <a:lnTo>
                    <a:pt x="618182" y="63597"/>
                  </a:lnTo>
                  <a:lnTo>
                    <a:pt x="595868" y="30495"/>
                  </a:lnTo>
                  <a:lnTo>
                    <a:pt x="562766" y="8181"/>
                  </a:lnTo>
                  <a:lnTo>
                    <a:pt x="522223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6">
              <a:extLst>
                <a:ext uri="{FF2B5EF4-FFF2-40B4-BE49-F238E27FC236}">
                  <a16:creationId xmlns:a16="http://schemas.microsoft.com/office/drawing/2014/main" id="{FDB9D249-BC57-481E-BBB0-410E40506D12}"/>
                </a:ext>
              </a:extLst>
            </p:cNvPr>
            <p:cNvSpPr/>
            <p:nvPr/>
          </p:nvSpPr>
          <p:spPr>
            <a:xfrm>
              <a:off x="6914388" y="2577084"/>
              <a:ext cx="626745" cy="624840"/>
            </a:xfrm>
            <a:custGeom>
              <a:avLst/>
              <a:gdLst/>
              <a:ahLst/>
              <a:cxnLst/>
              <a:rect l="l" t="t" r="r" b="b"/>
              <a:pathLst>
                <a:path w="626745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2223" y="0"/>
                  </a:lnTo>
                  <a:lnTo>
                    <a:pt x="562766" y="8181"/>
                  </a:lnTo>
                  <a:lnTo>
                    <a:pt x="595868" y="30495"/>
                  </a:lnTo>
                  <a:lnTo>
                    <a:pt x="618182" y="63597"/>
                  </a:lnTo>
                  <a:lnTo>
                    <a:pt x="626363" y="104139"/>
                  </a:lnTo>
                  <a:lnTo>
                    <a:pt x="626363" y="520700"/>
                  </a:lnTo>
                  <a:lnTo>
                    <a:pt x="618182" y="561242"/>
                  </a:lnTo>
                  <a:lnTo>
                    <a:pt x="595868" y="594344"/>
                  </a:lnTo>
                  <a:lnTo>
                    <a:pt x="562766" y="616658"/>
                  </a:lnTo>
                  <a:lnTo>
                    <a:pt x="522223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7">
              <a:extLst>
                <a:ext uri="{FF2B5EF4-FFF2-40B4-BE49-F238E27FC236}">
                  <a16:creationId xmlns:a16="http://schemas.microsoft.com/office/drawing/2014/main" id="{AEAC78D9-7838-495D-837A-EA74A212EE6E}"/>
                </a:ext>
              </a:extLst>
            </p:cNvPr>
            <p:cNvSpPr/>
            <p:nvPr/>
          </p:nvSpPr>
          <p:spPr>
            <a:xfrm>
              <a:off x="7587996" y="2577084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520700" y="0"/>
                  </a:moveTo>
                  <a:lnTo>
                    <a:pt x="104139" y="0"/>
                  </a:lnTo>
                  <a:lnTo>
                    <a:pt x="63597" y="8181"/>
                  </a:lnTo>
                  <a:lnTo>
                    <a:pt x="30495" y="30495"/>
                  </a:lnTo>
                  <a:lnTo>
                    <a:pt x="8181" y="63597"/>
                  </a:lnTo>
                  <a:lnTo>
                    <a:pt x="0" y="104139"/>
                  </a:lnTo>
                  <a:lnTo>
                    <a:pt x="0" y="520700"/>
                  </a:lnTo>
                  <a:lnTo>
                    <a:pt x="8181" y="561242"/>
                  </a:lnTo>
                  <a:lnTo>
                    <a:pt x="30495" y="594344"/>
                  </a:lnTo>
                  <a:lnTo>
                    <a:pt x="63597" y="616658"/>
                  </a:lnTo>
                  <a:lnTo>
                    <a:pt x="104139" y="624839"/>
                  </a:lnTo>
                  <a:lnTo>
                    <a:pt x="520700" y="624839"/>
                  </a:lnTo>
                  <a:lnTo>
                    <a:pt x="561242" y="616658"/>
                  </a:lnTo>
                  <a:lnTo>
                    <a:pt x="594344" y="594344"/>
                  </a:lnTo>
                  <a:lnTo>
                    <a:pt x="616658" y="561242"/>
                  </a:lnTo>
                  <a:lnTo>
                    <a:pt x="624839" y="520700"/>
                  </a:lnTo>
                  <a:lnTo>
                    <a:pt x="624839" y="104139"/>
                  </a:lnTo>
                  <a:lnTo>
                    <a:pt x="616658" y="63597"/>
                  </a:lnTo>
                  <a:lnTo>
                    <a:pt x="594344" y="30495"/>
                  </a:lnTo>
                  <a:lnTo>
                    <a:pt x="561242" y="8181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8">
              <a:extLst>
                <a:ext uri="{FF2B5EF4-FFF2-40B4-BE49-F238E27FC236}">
                  <a16:creationId xmlns:a16="http://schemas.microsoft.com/office/drawing/2014/main" id="{54DF5A2B-2C55-4C24-A266-B4743BDCD50A}"/>
                </a:ext>
              </a:extLst>
            </p:cNvPr>
            <p:cNvSpPr/>
            <p:nvPr/>
          </p:nvSpPr>
          <p:spPr>
            <a:xfrm>
              <a:off x="7587996" y="2577084"/>
              <a:ext cx="624840" cy="624840"/>
            </a:xfrm>
            <a:custGeom>
              <a:avLst/>
              <a:gdLst/>
              <a:ahLst/>
              <a:cxnLst/>
              <a:rect l="l" t="t" r="r" b="b"/>
              <a:pathLst>
                <a:path w="624840" h="624839">
                  <a:moveTo>
                    <a:pt x="0" y="104139"/>
                  </a:moveTo>
                  <a:lnTo>
                    <a:pt x="8181" y="63597"/>
                  </a:lnTo>
                  <a:lnTo>
                    <a:pt x="30495" y="30495"/>
                  </a:lnTo>
                  <a:lnTo>
                    <a:pt x="63597" y="8181"/>
                  </a:lnTo>
                  <a:lnTo>
                    <a:pt x="104139" y="0"/>
                  </a:lnTo>
                  <a:lnTo>
                    <a:pt x="520700" y="0"/>
                  </a:lnTo>
                  <a:lnTo>
                    <a:pt x="561242" y="8181"/>
                  </a:lnTo>
                  <a:lnTo>
                    <a:pt x="594344" y="30495"/>
                  </a:lnTo>
                  <a:lnTo>
                    <a:pt x="616658" y="63597"/>
                  </a:lnTo>
                  <a:lnTo>
                    <a:pt x="624839" y="104139"/>
                  </a:lnTo>
                  <a:lnTo>
                    <a:pt x="624839" y="520700"/>
                  </a:lnTo>
                  <a:lnTo>
                    <a:pt x="616658" y="561242"/>
                  </a:lnTo>
                  <a:lnTo>
                    <a:pt x="594344" y="594344"/>
                  </a:lnTo>
                  <a:lnTo>
                    <a:pt x="561242" y="616658"/>
                  </a:lnTo>
                  <a:lnTo>
                    <a:pt x="520700" y="624839"/>
                  </a:lnTo>
                  <a:lnTo>
                    <a:pt x="104139" y="624839"/>
                  </a:lnTo>
                  <a:lnTo>
                    <a:pt x="63597" y="616658"/>
                  </a:lnTo>
                  <a:lnTo>
                    <a:pt x="30495" y="594344"/>
                  </a:lnTo>
                  <a:lnTo>
                    <a:pt x="8181" y="561242"/>
                  </a:lnTo>
                  <a:lnTo>
                    <a:pt x="0" y="520700"/>
                  </a:lnTo>
                  <a:lnTo>
                    <a:pt x="0" y="104139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19">
            <a:extLst>
              <a:ext uri="{FF2B5EF4-FFF2-40B4-BE49-F238E27FC236}">
                <a16:creationId xmlns:a16="http://schemas.microsoft.com/office/drawing/2014/main" id="{145149A6-84A8-4597-A798-2D9448744035}"/>
              </a:ext>
            </a:extLst>
          </p:cNvPr>
          <p:cNvSpPr txBox="1"/>
          <p:nvPr/>
        </p:nvSpPr>
        <p:spPr>
          <a:xfrm>
            <a:off x="1068069" y="2800730"/>
            <a:ext cx="105727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5635" algn="l"/>
              </a:tabLst>
            </a:pPr>
            <a:r>
              <a:rPr lang="en-IN" sz="1600" dirty="0">
                <a:solidFill>
                  <a:srgbClr val="FFFFFF"/>
                </a:solidFill>
                <a:latin typeface="Carlito"/>
                <a:cs typeface="Carlito"/>
              </a:rPr>
              <a:t>49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lang="en-IN" sz="1600" dirty="0">
                <a:solidFill>
                  <a:srgbClr val="FFFFFF"/>
                </a:solidFill>
                <a:latin typeface="Carlito"/>
                <a:cs typeface="Carlito"/>
              </a:rPr>
              <a:t>960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49" name="object 4">
            <a:extLst>
              <a:ext uri="{FF2B5EF4-FFF2-40B4-BE49-F238E27FC236}">
                <a16:creationId xmlns:a16="http://schemas.microsoft.com/office/drawing/2014/main" id="{17BB5850-5F79-45C0-BF70-5F169705FC3E}"/>
              </a:ext>
            </a:extLst>
          </p:cNvPr>
          <p:cNvSpPr txBox="1"/>
          <p:nvPr/>
        </p:nvSpPr>
        <p:spPr>
          <a:xfrm>
            <a:off x="685800" y="3585400"/>
            <a:ext cx="4480115" cy="2795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Accuracy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89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Sensitivity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95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Specificity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85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latin typeface="Times New Roman"/>
                <a:cs typeface="Times New Roman"/>
              </a:rPr>
              <a:t>False </a:t>
            </a:r>
            <a:r>
              <a:rPr sz="2000" dirty="0">
                <a:latin typeface="Times New Roman"/>
                <a:cs typeface="Times New Roman"/>
              </a:rPr>
              <a:t>Positive </a:t>
            </a:r>
            <a:r>
              <a:rPr sz="2000" spc="-5" dirty="0">
                <a:latin typeface="Times New Roman"/>
                <a:cs typeface="Times New Roman"/>
              </a:rPr>
              <a:t>Rate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14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Positive Predictive </a:t>
            </a:r>
            <a:r>
              <a:rPr sz="2000" spc="-40" dirty="0">
                <a:latin typeface="Times New Roman"/>
                <a:cs typeface="Times New Roman"/>
              </a:rPr>
              <a:t>Value </a:t>
            </a:r>
            <a:r>
              <a:rPr sz="2000" dirty="0">
                <a:latin typeface="Times New Roman"/>
                <a:cs typeface="Times New Roman"/>
              </a:rPr>
              <a:t>- </a:t>
            </a:r>
            <a:r>
              <a:rPr lang="en-IN" sz="2000" dirty="0">
                <a:latin typeface="Times New Roman"/>
                <a:cs typeface="Times New Roman"/>
              </a:rPr>
              <a:t>80</a:t>
            </a:r>
            <a:r>
              <a:rPr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000" dirty="0">
                <a:latin typeface="Times New Roman"/>
                <a:cs typeface="Times New Roman"/>
              </a:rPr>
              <a:t>Positive Predictive </a:t>
            </a:r>
            <a:r>
              <a:rPr sz="2000" spc="-40" dirty="0">
                <a:latin typeface="Times New Roman"/>
                <a:cs typeface="Times New Roman"/>
              </a:rPr>
              <a:t>Value </a:t>
            </a:r>
            <a:r>
              <a:rPr sz="2000" dirty="0">
                <a:latin typeface="Times New Roman"/>
                <a:cs typeface="Times New Roman"/>
              </a:rPr>
              <a:t>–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lang="en-IN" sz="2000" spc="-114" dirty="0">
                <a:latin typeface="Times New Roman"/>
                <a:cs typeface="Times New Roman"/>
              </a:rPr>
              <a:t>96</a:t>
            </a:r>
            <a:r>
              <a:rPr sz="2000" dirty="0">
                <a:latin typeface="Times New Roman"/>
                <a:cs typeface="Times New Roman"/>
              </a:rPr>
              <a:t>%</a:t>
            </a:r>
            <a:endParaRPr lang="en-IN" sz="2000" dirty="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IN" sz="2000" spc="-5" dirty="0">
                <a:latin typeface="Times New Roman"/>
                <a:cs typeface="Times New Roman"/>
              </a:rPr>
              <a:t>Precision </a:t>
            </a:r>
            <a:r>
              <a:rPr lang="en-IN" sz="2000" dirty="0">
                <a:latin typeface="Times New Roman"/>
                <a:cs typeface="Times New Roman"/>
              </a:rPr>
              <a:t>- 80</a:t>
            </a:r>
            <a:r>
              <a:rPr lang="en-IN" sz="2000" spc="-7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%</a:t>
            </a: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IN" sz="2000" spc="-10" dirty="0">
                <a:latin typeface="Times New Roman"/>
                <a:cs typeface="Times New Roman"/>
              </a:rPr>
              <a:t>Recall </a:t>
            </a:r>
            <a:r>
              <a:rPr lang="en-IN" sz="2000" dirty="0">
                <a:latin typeface="Times New Roman"/>
                <a:cs typeface="Times New Roman"/>
              </a:rPr>
              <a:t>- 95</a:t>
            </a:r>
            <a:r>
              <a:rPr lang="en-IN" sz="2000" spc="-2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%</a:t>
            </a:r>
          </a:p>
          <a:p>
            <a:pPr marL="12065">
              <a:lnSpc>
                <a:spcPct val="100000"/>
              </a:lnSpc>
              <a:tabLst>
                <a:tab pos="299085" algn="l"/>
                <a:tab pos="299720" algn="l"/>
              </a:tabLst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D0D7BF-1164-49EA-BC76-293CA568310B}"/>
              </a:ext>
            </a:extLst>
          </p:cNvPr>
          <p:cNvSpPr txBox="1"/>
          <p:nvPr/>
        </p:nvSpPr>
        <p:spPr>
          <a:xfrm>
            <a:off x="5808472" y="11400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Using the probability threshold value 0f 0.35 on the test dataset to predict if a lead will convert</a:t>
            </a:r>
            <a:endParaRPr lang="en-IN" sz="1600" dirty="0">
              <a:latin typeface="Lucida Fax" panose="0206060205050502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7008CE-BD79-4086-A434-7D0809DE5718}"/>
              </a:ext>
            </a:extLst>
          </p:cNvPr>
          <p:cNvSpPr txBox="1"/>
          <p:nvPr/>
        </p:nvSpPr>
        <p:spPr>
          <a:xfrm flipH="1">
            <a:off x="6400800" y="3169901"/>
            <a:ext cx="166878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F1 Score:</a:t>
            </a: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Fax" panose="02060602050505020204" pitchFamily="18" charset="0"/>
              </a:rPr>
              <a:t>87 %</a:t>
            </a:r>
          </a:p>
        </p:txBody>
      </p:sp>
      <p:sp>
        <p:nvSpPr>
          <p:cNvPr id="53" name="Rectangle 52" descr="Stopwatch">
            <a:extLst>
              <a:ext uri="{FF2B5EF4-FFF2-40B4-BE49-F238E27FC236}">
                <a16:creationId xmlns:a16="http://schemas.microsoft.com/office/drawing/2014/main" id="{9D002B6D-44A9-4010-AEEB-8D9200D5E65A}"/>
              </a:ext>
            </a:extLst>
          </p:cNvPr>
          <p:cNvSpPr/>
          <p:nvPr/>
        </p:nvSpPr>
        <p:spPr>
          <a:xfrm>
            <a:off x="10058400" y="4949647"/>
            <a:ext cx="1740918" cy="1652819"/>
          </a:xfrm>
          <a:prstGeom prst="rect">
            <a:avLst/>
          </a:prstGeom>
          <a:blipFill dpi="0" rotWithShape="1">
            <a:blip r:embed="rId2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40000"/>
                <a:lumOff val="60000"/>
              </a:schemeClr>
            </a:gs>
            <a:gs pos="6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8127-FC20-457A-AD76-E5955D728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017" y="351790"/>
            <a:ext cx="9363964" cy="430887"/>
          </a:xfrm>
        </p:spPr>
        <p:txBody>
          <a:bodyPr/>
          <a:lstStyle/>
          <a:p>
            <a:pPr algn="ctr"/>
            <a:r>
              <a:rPr lang="en-IN" sz="2800" u="sng" dirty="0"/>
              <a:t>ROC Curve for Test 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B521A-2D9B-4E29-AF1B-A61EADD3E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29400" y="1473795"/>
            <a:ext cx="3551732" cy="738664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just"/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Area under the curve is : 0.96</a:t>
            </a:r>
          </a:p>
        </p:txBody>
      </p:sp>
      <p:sp>
        <p:nvSpPr>
          <p:cNvPr id="6" name="Rectangle 5" descr="Bar graph with downward trend">
            <a:extLst>
              <a:ext uri="{FF2B5EF4-FFF2-40B4-BE49-F238E27FC236}">
                <a16:creationId xmlns:a16="http://schemas.microsoft.com/office/drawing/2014/main" id="{3E44E045-2CAE-4349-AF18-A3C268A2AB24}"/>
              </a:ext>
            </a:extLst>
          </p:cNvPr>
          <p:cNvSpPr/>
          <p:nvPr/>
        </p:nvSpPr>
        <p:spPr>
          <a:xfrm>
            <a:off x="9155681" y="3830842"/>
            <a:ext cx="2426719" cy="2476924"/>
          </a:xfrm>
          <a:prstGeom prst="rect">
            <a:avLst/>
          </a:prstGeom>
          <a:blipFill dpi="0" rotWithShape="1">
            <a:blip r:embed="rId2"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>
              <a:solidFill>
                <a:schemeClr val="tx2">
                  <a:lumMod val="50000"/>
                </a:schemeClr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F9D45-EF08-4C31-9585-2F410AFBC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" y="897142"/>
            <a:ext cx="591497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71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40000"/>
                <a:lumOff val="60000"/>
              </a:schemeClr>
            </a:gs>
            <a:gs pos="69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10E5-71E6-42D5-B3CF-ECD731E4D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219200"/>
            <a:ext cx="9363964" cy="1015663"/>
          </a:xfrm>
        </p:spPr>
        <p:txBody>
          <a:bodyPr/>
          <a:lstStyle/>
          <a:p>
            <a:r>
              <a:rPr lang="en-IN" b="1" i="1" dirty="0">
                <a:solidFill>
                  <a:srgbClr val="212121"/>
                </a:solidFill>
                <a:effectLst/>
                <a:latin typeface="Roboto"/>
              </a:rPr>
              <a:t>Determining Feature Importance</a:t>
            </a:r>
            <a:br>
              <a:rPr lang="en-IN" b="0" i="0" dirty="0">
                <a:solidFill>
                  <a:srgbClr val="212121"/>
                </a:solidFill>
                <a:effectLst/>
                <a:latin typeface="Roboto"/>
              </a:rPr>
            </a:br>
            <a:r>
              <a:rPr lang="en-IN" b="0" dirty="0">
                <a:solidFill>
                  <a:srgbClr val="212121"/>
                </a:solidFill>
                <a:latin typeface="Roboto"/>
              </a:rPr>
              <a:t>- </a:t>
            </a:r>
            <a:r>
              <a:rPr lang="en-IN" b="0" i="0" dirty="0">
                <a:solidFill>
                  <a:srgbClr val="212121"/>
                </a:solidFill>
                <a:effectLst/>
                <a:latin typeface="Roboto"/>
              </a:rPr>
              <a:t>which factors lead to Lead conversion the most.</a:t>
            </a:r>
            <a:br>
              <a:rPr lang="en-IN" b="0" i="0" dirty="0">
                <a:solidFill>
                  <a:srgbClr val="212121"/>
                </a:solidFill>
                <a:effectLst/>
                <a:latin typeface="Roboto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7ECE-0721-4B24-A562-2BF56B1E1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234863"/>
            <a:ext cx="11370665" cy="4431983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Tags_lost</a:t>
            </a: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 to 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eins</a:t>
            </a:r>
            <a:endParaRPr lang="en-IN" b="0" i="0" dirty="0">
              <a:solidFill>
                <a:srgbClr val="212121"/>
              </a:solidFill>
              <a:effectLst/>
              <a:latin typeface="Lucida Fax" panose="020606020505050202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Tags_closed</a:t>
            </a: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 by 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horizzon</a:t>
            </a:r>
            <a:endParaRPr lang="en-IN" b="0" i="0" dirty="0">
              <a:solidFill>
                <a:srgbClr val="212121"/>
              </a:solidFill>
              <a:effectLst/>
              <a:latin typeface="Lucida Fax" panose="020606020505050202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Tags_will</a:t>
            </a: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 revert after reading the email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What is your current 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occupation_working</a:t>
            </a: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 professional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What is your current 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occupation_unemployed</a:t>
            </a:r>
            <a:endParaRPr lang="en-IN" b="0" i="0" dirty="0">
              <a:solidFill>
                <a:srgbClr val="212121"/>
              </a:solidFill>
              <a:effectLst/>
              <a:latin typeface="Lucida Fax" panose="020606020505050202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Last 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Activity_sms</a:t>
            </a: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 sent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Lead 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Quality_worst</a:t>
            </a:r>
            <a:endParaRPr lang="en-IN" b="0" i="0" dirty="0">
              <a:solidFill>
                <a:srgbClr val="212121"/>
              </a:solidFill>
              <a:effectLst/>
              <a:latin typeface="Lucida Fax" panose="020606020505050202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Asymmetrique</a:t>
            </a: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 Activity Index_03.low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Tags_opp</a:t>
            </a: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 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hangup</a:t>
            </a:r>
            <a:endParaRPr lang="en-IN" b="0" i="0" dirty="0">
              <a:solidFill>
                <a:srgbClr val="212121"/>
              </a:solidFill>
              <a:effectLst/>
              <a:latin typeface="Lucida Fax" panose="020606020505050202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Tags_interested</a:t>
            </a: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 in full time 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mba</a:t>
            </a:r>
            <a:endParaRPr lang="en-IN" b="0" i="0" dirty="0">
              <a:solidFill>
                <a:srgbClr val="212121"/>
              </a:solidFill>
              <a:effectLst/>
              <a:latin typeface="Lucida Fax" panose="02060602050505020204" pitchFamily="18" charset="0"/>
            </a:endParaRPr>
          </a:p>
          <a:p>
            <a:endParaRPr lang="en-IN" dirty="0"/>
          </a:p>
        </p:txBody>
      </p:sp>
      <p:pic>
        <p:nvPicPr>
          <p:cNvPr id="4" name="Content Placeholder 4" descr="Scales of Justice">
            <a:extLst>
              <a:ext uri="{FF2B5EF4-FFF2-40B4-BE49-F238E27FC236}">
                <a16:creationId xmlns:a16="http://schemas.microsoft.com/office/drawing/2014/main" id="{136CE7C5-D135-4A02-9C70-4013157CB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7925" y="3303639"/>
            <a:ext cx="2442516" cy="24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09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40000"/>
                <a:lumOff val="60000"/>
              </a:schemeClr>
            </a:gs>
            <a:gs pos="5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5800" y="1371600"/>
            <a:ext cx="11062970" cy="451424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indent="-228600">
              <a:lnSpc>
                <a:spcPct val="150000"/>
              </a:lnSpc>
              <a:spcBef>
                <a:spcPts val="790"/>
              </a:spcBef>
              <a:buFont typeface="Wingdings"/>
              <a:buChar char=""/>
              <a:tabLst>
                <a:tab pos="241300" algn="l"/>
              </a:tabLst>
            </a:pPr>
            <a:r>
              <a:rPr spc="-15" dirty="0">
                <a:latin typeface="Lucida Fax" panose="02060602050505020204" pitchFamily="18" charset="0"/>
                <a:cs typeface="Times New Roman"/>
              </a:rPr>
              <a:t>Accuracy,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Sensitivity and Specificity values </a:t>
            </a:r>
            <a:r>
              <a:rPr dirty="0">
                <a:latin typeface="Lucida Fax" panose="02060602050505020204" pitchFamily="18" charset="0"/>
                <a:cs typeface="Times New Roman"/>
              </a:rPr>
              <a:t>of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test </a:t>
            </a:r>
            <a:r>
              <a:rPr dirty="0">
                <a:latin typeface="Lucida Fax" panose="02060602050505020204" pitchFamily="18" charset="0"/>
                <a:cs typeface="Times New Roman"/>
              </a:rPr>
              <a:t>set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are </a:t>
            </a:r>
            <a:r>
              <a:rPr dirty="0">
                <a:latin typeface="Lucida Fax" panose="02060602050505020204" pitchFamily="18" charset="0"/>
                <a:cs typeface="Times New Roman"/>
              </a:rPr>
              <a:t>around 8</a:t>
            </a:r>
            <a:r>
              <a:rPr lang="en-IN" dirty="0">
                <a:latin typeface="Lucida Fax" panose="02060602050505020204" pitchFamily="18" charset="0"/>
                <a:cs typeface="Times New Roman"/>
              </a:rPr>
              <a:t>9</a:t>
            </a:r>
            <a:r>
              <a:rPr dirty="0">
                <a:latin typeface="Lucida Fax" panose="02060602050505020204" pitchFamily="18" charset="0"/>
                <a:cs typeface="Times New Roman"/>
              </a:rPr>
              <a:t>%, </a:t>
            </a:r>
            <a:r>
              <a:rPr lang="en-IN" dirty="0">
                <a:latin typeface="Lucida Fax" panose="02060602050505020204" pitchFamily="18" charset="0"/>
                <a:cs typeface="Times New Roman"/>
              </a:rPr>
              <a:t>95</a:t>
            </a:r>
            <a:r>
              <a:rPr dirty="0">
                <a:latin typeface="Lucida Fax" panose="02060602050505020204" pitchFamily="18" charset="0"/>
                <a:cs typeface="Times New Roman"/>
              </a:rPr>
              <a:t>%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and </a:t>
            </a:r>
            <a:r>
              <a:rPr dirty="0">
                <a:latin typeface="Lucida Fax" panose="02060602050505020204" pitchFamily="18" charset="0"/>
                <a:cs typeface="Times New Roman"/>
              </a:rPr>
              <a:t>8</a:t>
            </a:r>
            <a:r>
              <a:rPr lang="en-IN" dirty="0">
                <a:latin typeface="Lucida Fax" panose="02060602050505020204" pitchFamily="18" charset="0"/>
                <a:cs typeface="Times New Roman"/>
              </a:rPr>
              <a:t>5</a:t>
            </a:r>
            <a:r>
              <a:rPr dirty="0">
                <a:latin typeface="Lucida Fax" panose="02060602050505020204" pitchFamily="18" charset="0"/>
                <a:cs typeface="Times New Roman"/>
              </a:rPr>
              <a:t>%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which are approximately </a:t>
            </a:r>
            <a:r>
              <a:rPr dirty="0">
                <a:latin typeface="Lucida Fax" panose="02060602050505020204" pitchFamily="18" charset="0"/>
                <a:cs typeface="Times New Roman"/>
              </a:rPr>
              <a:t>closer to 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respective</a:t>
            </a:r>
            <a:r>
              <a:rPr spc="25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values</a:t>
            </a:r>
            <a:r>
              <a:rPr lang="en-IN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calculated </a:t>
            </a:r>
            <a:r>
              <a:rPr dirty="0">
                <a:latin typeface="Lucida Fax" panose="02060602050505020204" pitchFamily="18" charset="0"/>
                <a:cs typeface="Times New Roman"/>
              </a:rPr>
              <a:t>using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trained</a:t>
            </a:r>
            <a:r>
              <a:rPr spc="-65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set.</a:t>
            </a:r>
            <a:endParaRPr lang="en-IN" spc="-5" dirty="0">
              <a:latin typeface="Lucida Fax" panose="02060602050505020204" pitchFamily="18" charset="0"/>
              <a:cs typeface="Times New Roman"/>
            </a:endParaRPr>
          </a:p>
          <a:p>
            <a:pPr marL="12700">
              <a:lnSpc>
                <a:spcPct val="150000"/>
              </a:lnSpc>
              <a:spcBef>
                <a:spcPts val="790"/>
              </a:spcBef>
              <a:tabLst>
                <a:tab pos="241300" algn="l"/>
              </a:tabLst>
            </a:pPr>
            <a:endParaRPr sz="400" dirty="0">
              <a:latin typeface="Lucida Fax" panose="02060602050505020204" pitchFamily="18" charset="0"/>
              <a:cs typeface="Times New Roman"/>
            </a:endParaRPr>
          </a:p>
          <a:p>
            <a:pPr marL="241300" indent="-228600">
              <a:lnSpc>
                <a:spcPct val="150000"/>
              </a:lnSpc>
              <a:spcBef>
                <a:spcPts val="825"/>
              </a:spcBef>
              <a:buFont typeface="Wingdings"/>
              <a:buChar char=""/>
              <a:tabLst>
                <a:tab pos="241300" algn="l"/>
              </a:tabLst>
            </a:pPr>
            <a:r>
              <a:rPr spc="-5" dirty="0">
                <a:latin typeface="Lucida Fax" panose="02060602050505020204" pitchFamily="18" charset="0"/>
                <a:cs typeface="Times New Roman"/>
              </a:rPr>
              <a:t>Also </a:t>
            </a:r>
            <a:r>
              <a:rPr dirty="0">
                <a:latin typeface="Lucida Fax" panose="02060602050505020204" pitchFamily="18" charset="0"/>
                <a:cs typeface="Times New Roman"/>
              </a:rPr>
              <a:t>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lead </a:t>
            </a:r>
            <a:r>
              <a:rPr dirty="0">
                <a:latin typeface="Lucida Fax" panose="02060602050505020204" pitchFamily="18" charset="0"/>
                <a:cs typeface="Times New Roman"/>
              </a:rPr>
              <a:t>score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calculated </a:t>
            </a:r>
            <a:r>
              <a:rPr dirty="0">
                <a:latin typeface="Lucida Fax" panose="02060602050505020204" pitchFamily="18" charset="0"/>
                <a:cs typeface="Times New Roman"/>
              </a:rPr>
              <a:t>shows 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conversion </a:t>
            </a:r>
            <a:r>
              <a:rPr dirty="0">
                <a:latin typeface="Lucida Fax" panose="02060602050505020204" pitchFamily="18" charset="0"/>
                <a:cs typeface="Times New Roman"/>
              </a:rPr>
              <a:t>rate on 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final predicted model is around </a:t>
            </a:r>
            <a:r>
              <a:rPr spc="15" dirty="0">
                <a:latin typeface="Lucida Fax" panose="02060602050505020204" pitchFamily="18" charset="0"/>
                <a:cs typeface="Times New Roman"/>
              </a:rPr>
              <a:t>8</a:t>
            </a:r>
            <a:r>
              <a:rPr lang="en-IN" spc="15" dirty="0">
                <a:latin typeface="Lucida Fax" panose="02060602050505020204" pitchFamily="18" charset="0"/>
                <a:cs typeface="Times New Roman"/>
              </a:rPr>
              <a:t>8</a:t>
            </a:r>
            <a:r>
              <a:rPr spc="15" dirty="0">
                <a:latin typeface="Lucida Fax" panose="02060602050505020204" pitchFamily="18" charset="0"/>
                <a:cs typeface="Times New Roman"/>
              </a:rPr>
              <a:t>% </a:t>
            </a:r>
            <a:r>
              <a:rPr dirty="0">
                <a:latin typeface="Lucida Fax" panose="02060602050505020204" pitchFamily="18" charset="0"/>
                <a:cs typeface="Times New Roman"/>
              </a:rPr>
              <a:t>(in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train set) and </a:t>
            </a:r>
            <a:r>
              <a:rPr lang="en-IN" spc="-5" dirty="0">
                <a:latin typeface="Lucida Fax" panose="02060602050505020204" pitchFamily="18" charset="0"/>
                <a:cs typeface="Times New Roman"/>
              </a:rPr>
              <a:t>87</a:t>
            </a:r>
            <a:r>
              <a:rPr dirty="0">
                <a:latin typeface="Lucida Fax" panose="02060602050505020204" pitchFamily="18" charset="0"/>
                <a:cs typeface="Times New Roman"/>
              </a:rPr>
              <a:t>% in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test</a:t>
            </a:r>
            <a:r>
              <a:rPr spc="-185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set</a:t>
            </a:r>
            <a:endParaRPr lang="en-IN" spc="-5" dirty="0">
              <a:latin typeface="Lucida Fax" panose="02060602050505020204" pitchFamily="18" charset="0"/>
              <a:cs typeface="Times New Roman"/>
            </a:endParaRPr>
          </a:p>
          <a:p>
            <a:pPr marL="12700">
              <a:lnSpc>
                <a:spcPct val="150000"/>
              </a:lnSpc>
              <a:spcBef>
                <a:spcPts val="825"/>
              </a:spcBef>
              <a:tabLst>
                <a:tab pos="241300" algn="l"/>
              </a:tabLst>
            </a:pPr>
            <a:endParaRPr sz="400" dirty="0">
              <a:latin typeface="Lucida Fax" panose="02060602050505020204" pitchFamily="18" charset="0"/>
              <a:cs typeface="Times New Roman"/>
            </a:endParaRPr>
          </a:p>
          <a:p>
            <a:pPr marL="241300" indent="-228600">
              <a:lnSpc>
                <a:spcPct val="150000"/>
              </a:lnSpc>
              <a:spcBef>
                <a:spcPts val="820"/>
              </a:spcBef>
              <a:buFont typeface="Wingdings"/>
              <a:buChar char=""/>
              <a:tabLst>
                <a:tab pos="241300" algn="l"/>
              </a:tabLst>
            </a:pPr>
            <a:r>
              <a:rPr spc="-5" dirty="0">
                <a:latin typeface="Lucida Fax" panose="02060602050505020204" pitchFamily="18" charset="0"/>
                <a:cs typeface="Times New Roman"/>
              </a:rPr>
              <a:t>The </a:t>
            </a:r>
            <a:r>
              <a:rPr dirty="0">
                <a:latin typeface="Lucida Fax" panose="02060602050505020204" pitchFamily="18" charset="0"/>
                <a:cs typeface="Times New Roman"/>
              </a:rPr>
              <a:t>top 3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variables that contribute </a:t>
            </a:r>
            <a:r>
              <a:rPr dirty="0">
                <a:latin typeface="Lucida Fax" panose="02060602050505020204" pitchFamily="18" charset="0"/>
                <a:cs typeface="Times New Roman"/>
              </a:rPr>
              <a:t>for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lead getting converted </a:t>
            </a:r>
            <a:r>
              <a:rPr dirty="0">
                <a:latin typeface="Lucida Fax" panose="02060602050505020204" pitchFamily="18" charset="0"/>
                <a:cs typeface="Times New Roman"/>
              </a:rPr>
              <a:t>in 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model</a:t>
            </a:r>
            <a:r>
              <a:rPr spc="-185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are</a:t>
            </a:r>
            <a:endParaRPr dirty="0">
              <a:latin typeface="Lucida Fax" panose="02060602050505020204" pitchFamily="18" charset="0"/>
              <a:cs typeface="Times New Roman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Tags_lost</a:t>
            </a: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 to 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eins</a:t>
            </a:r>
            <a:endParaRPr lang="en-IN" b="0" i="0" dirty="0">
              <a:solidFill>
                <a:srgbClr val="212121"/>
              </a:solidFill>
              <a:effectLst/>
              <a:latin typeface="Lucida Fax" panose="0206060205050502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Tags_closed</a:t>
            </a: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 by </a:t>
            </a: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horizzon</a:t>
            </a:r>
            <a:endParaRPr lang="en-IN" b="0" i="0" dirty="0">
              <a:solidFill>
                <a:srgbClr val="212121"/>
              </a:solidFill>
              <a:effectLst/>
              <a:latin typeface="Lucida Fax" panose="020606020505050202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b="0" i="0" dirty="0" err="1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Tags_will</a:t>
            </a:r>
            <a:r>
              <a:rPr lang="en-IN" b="0" i="0" dirty="0">
                <a:solidFill>
                  <a:srgbClr val="212121"/>
                </a:solidFill>
                <a:effectLst/>
                <a:latin typeface="Lucida Fax" panose="02060602050505020204" pitchFamily="18" charset="0"/>
              </a:rPr>
              <a:t> revert after reading the email</a:t>
            </a:r>
          </a:p>
          <a:p>
            <a:pPr lvl="1">
              <a:lnSpc>
                <a:spcPct val="150000"/>
              </a:lnSpc>
            </a:pPr>
            <a:endParaRPr sz="400" dirty="0">
              <a:latin typeface="Lucida Fax" panose="02060602050505020204" pitchFamily="18" charset="0"/>
              <a:cs typeface="Times New Roman"/>
            </a:endParaRPr>
          </a:p>
          <a:p>
            <a:pPr marL="241300" indent="-228600">
              <a:lnSpc>
                <a:spcPct val="150000"/>
              </a:lnSpc>
              <a:spcBef>
                <a:spcPts val="815"/>
              </a:spcBef>
              <a:buFont typeface="Wingdings"/>
              <a:buChar char=""/>
              <a:tabLst>
                <a:tab pos="241300" algn="l"/>
              </a:tabLst>
            </a:pPr>
            <a:r>
              <a:rPr spc="-5" dirty="0">
                <a:latin typeface="Lucida Fax" panose="02060602050505020204" pitchFamily="18" charset="0"/>
                <a:cs typeface="Times New Roman"/>
              </a:rPr>
              <a:t>Hence overall </a:t>
            </a:r>
            <a:r>
              <a:rPr dirty="0">
                <a:latin typeface="Lucida Fax" panose="02060602050505020204" pitchFamily="18" charset="0"/>
                <a:cs typeface="Times New Roman"/>
              </a:rPr>
              <a:t>this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model </a:t>
            </a:r>
            <a:r>
              <a:rPr spc="-10" dirty="0">
                <a:latin typeface="Lucida Fax" panose="02060602050505020204" pitchFamily="18" charset="0"/>
                <a:cs typeface="Times New Roman"/>
              </a:rPr>
              <a:t>seems </a:t>
            </a:r>
            <a:r>
              <a:rPr dirty="0">
                <a:latin typeface="Lucida Fax" panose="02060602050505020204" pitchFamily="18" charset="0"/>
                <a:cs typeface="Times New Roman"/>
              </a:rPr>
              <a:t>to be</a:t>
            </a:r>
            <a:r>
              <a:rPr spc="-3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dirty="0">
                <a:latin typeface="Lucida Fax" panose="02060602050505020204" pitchFamily="18" charset="0"/>
                <a:cs typeface="Times New Roman"/>
              </a:rPr>
              <a:t>good.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47800" y="381000"/>
            <a:ext cx="8839200" cy="457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800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chemeClr val="accent1">
                <a:lumMod val="5000"/>
                <a:lumOff val="9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2324" y="1291110"/>
            <a:ext cx="11122966" cy="54277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spcBef>
                <a:spcPts val="105"/>
              </a:spcBef>
            </a:pPr>
            <a:r>
              <a:rPr sz="2000" b="1" spc="-5" dirty="0">
                <a:latin typeface="Lucida Fax" panose="02060602050505020204" pitchFamily="18" charset="0"/>
                <a:cs typeface="Times New Roman"/>
              </a:rPr>
              <a:t>Problem </a:t>
            </a:r>
            <a:r>
              <a:rPr sz="2000" b="1" dirty="0">
                <a:latin typeface="Lucida Fax" panose="02060602050505020204" pitchFamily="18" charset="0"/>
                <a:cs typeface="Times New Roman"/>
              </a:rPr>
              <a:t>Statement</a:t>
            </a:r>
            <a:r>
              <a:rPr sz="2000" b="1" spc="-45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000" dirty="0">
                <a:latin typeface="Lucida Fax" panose="02060602050505020204" pitchFamily="18" charset="0"/>
                <a:cs typeface="Times New Roman"/>
              </a:rPr>
              <a:t>:</a:t>
            </a:r>
          </a:p>
          <a:p>
            <a:pPr algn="just">
              <a:spcBef>
                <a:spcPts val="55"/>
              </a:spcBef>
            </a:pPr>
            <a:endParaRPr sz="1050" dirty="0">
              <a:latin typeface="Lucida Fax" panose="02060602050505020204" pitchFamily="18" charset="0"/>
              <a:cs typeface="Times New Roman"/>
            </a:endParaRPr>
          </a:p>
          <a:p>
            <a:pPr marL="36830" marR="105410" algn="just"/>
            <a:r>
              <a:rPr spc="-5" dirty="0">
                <a:latin typeface="Lucida Fax" panose="02060602050505020204" pitchFamily="18" charset="0"/>
                <a:cs typeface="Times New Roman"/>
              </a:rPr>
              <a:t>X Education sells </a:t>
            </a:r>
            <a:r>
              <a:rPr dirty="0">
                <a:latin typeface="Lucida Fax" panose="02060602050505020204" pitchFamily="18" charset="0"/>
                <a:cs typeface="Times New Roman"/>
              </a:rPr>
              <a:t>online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courses </a:t>
            </a:r>
            <a:r>
              <a:rPr dirty="0">
                <a:latin typeface="Lucida Fax" panose="02060602050505020204" pitchFamily="18" charset="0"/>
                <a:cs typeface="Times New Roman"/>
              </a:rPr>
              <a:t>to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industry </a:t>
            </a:r>
            <a:r>
              <a:rPr dirty="0">
                <a:latin typeface="Lucida Fax" panose="02060602050505020204" pitchFamily="18" charset="0"/>
                <a:cs typeface="Times New Roman"/>
              </a:rPr>
              <a:t>professionals.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The company markets its courses </a:t>
            </a:r>
            <a:r>
              <a:rPr dirty="0">
                <a:latin typeface="Lucida Fax" panose="02060602050505020204" pitchFamily="18" charset="0"/>
                <a:cs typeface="Times New Roman"/>
              </a:rPr>
              <a:t>on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several websites and search engines </a:t>
            </a:r>
            <a:r>
              <a:rPr dirty="0">
                <a:latin typeface="Lucida Fax" panose="02060602050505020204" pitchFamily="18" charset="0"/>
                <a:cs typeface="Times New Roman"/>
              </a:rPr>
              <a:t>like  Google.</a:t>
            </a:r>
            <a:endParaRPr sz="2800" dirty="0">
              <a:latin typeface="Lucida Fax" panose="02060602050505020204" pitchFamily="18" charset="0"/>
              <a:cs typeface="Times New Roman"/>
            </a:endParaRPr>
          </a:p>
          <a:p>
            <a:pPr marL="36830" marR="109855" algn="just"/>
            <a:r>
              <a:rPr spc="-5" dirty="0">
                <a:latin typeface="Lucida Fax" panose="02060602050505020204" pitchFamily="18" charset="0"/>
                <a:cs typeface="Times New Roman"/>
              </a:rPr>
              <a:t>Once these people </a:t>
            </a:r>
            <a:r>
              <a:rPr dirty="0">
                <a:latin typeface="Lucida Fax" panose="02060602050505020204" pitchFamily="18" charset="0"/>
                <a:cs typeface="Times New Roman"/>
              </a:rPr>
              <a:t>land on 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website, they might </a:t>
            </a:r>
            <a:r>
              <a:rPr dirty="0">
                <a:latin typeface="Lucida Fax" panose="02060602050505020204" pitchFamily="18" charset="0"/>
                <a:cs typeface="Times New Roman"/>
              </a:rPr>
              <a:t>browse 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courses </a:t>
            </a:r>
            <a:r>
              <a:rPr dirty="0">
                <a:latin typeface="Lucida Fax" panose="02060602050505020204" pitchFamily="18" charset="0"/>
                <a:cs typeface="Times New Roman"/>
              </a:rPr>
              <a:t>or fill up a form for 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course </a:t>
            </a:r>
            <a:r>
              <a:rPr dirty="0">
                <a:latin typeface="Lucida Fax" panose="02060602050505020204" pitchFamily="18" charset="0"/>
                <a:cs typeface="Times New Roman"/>
              </a:rPr>
              <a:t>or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watch some videos. When these  people </a:t>
            </a:r>
            <a:r>
              <a:rPr dirty="0">
                <a:latin typeface="Lucida Fax" panose="02060602050505020204" pitchFamily="18" charset="0"/>
                <a:cs typeface="Times New Roman"/>
              </a:rPr>
              <a:t>fill up a form providing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their </a:t>
            </a:r>
            <a:r>
              <a:rPr spc="-10" dirty="0">
                <a:latin typeface="Lucida Fax" panose="02060602050505020204" pitchFamily="18" charset="0"/>
                <a:cs typeface="Times New Roman"/>
              </a:rPr>
              <a:t>email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address </a:t>
            </a:r>
            <a:r>
              <a:rPr dirty="0">
                <a:latin typeface="Lucida Fax" panose="02060602050505020204" pitchFamily="18" charset="0"/>
                <a:cs typeface="Times New Roman"/>
              </a:rPr>
              <a:t>or phone </a:t>
            </a:r>
            <a:r>
              <a:rPr spc="-15" dirty="0">
                <a:latin typeface="Lucida Fax" panose="02060602050505020204" pitchFamily="18" charset="0"/>
                <a:cs typeface="Times New Roman"/>
              </a:rPr>
              <a:t>number,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they are classified </a:t>
            </a:r>
            <a:r>
              <a:rPr dirty="0">
                <a:latin typeface="Lucida Fax" panose="02060602050505020204" pitchFamily="18" charset="0"/>
                <a:cs typeface="Times New Roman"/>
              </a:rPr>
              <a:t>to be a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lead. </a:t>
            </a:r>
            <a:r>
              <a:rPr spc="-10" dirty="0">
                <a:latin typeface="Lucida Fax" panose="02060602050505020204" pitchFamily="18" charset="0"/>
                <a:cs typeface="Times New Roman"/>
              </a:rPr>
              <a:t>Moreover, </a:t>
            </a:r>
            <a:r>
              <a:rPr dirty="0">
                <a:latin typeface="Lucida Fax" panose="02060602050505020204" pitchFamily="18" charset="0"/>
                <a:cs typeface="Times New Roman"/>
              </a:rPr>
              <a:t>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company also gets  leads </a:t>
            </a:r>
            <a:r>
              <a:rPr dirty="0">
                <a:latin typeface="Lucida Fax" panose="02060602050505020204" pitchFamily="18" charset="0"/>
                <a:cs typeface="Times New Roman"/>
              </a:rPr>
              <a:t>through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past</a:t>
            </a:r>
            <a:r>
              <a:rPr spc="-5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referrals.</a:t>
            </a:r>
            <a:r>
              <a:rPr lang="en-IN" sz="1400" spc="-5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Once these leads </a:t>
            </a:r>
            <a:r>
              <a:rPr dirty="0">
                <a:latin typeface="Lucida Fax" panose="02060602050505020204" pitchFamily="18" charset="0"/>
                <a:cs typeface="Times New Roman"/>
              </a:rPr>
              <a:t>are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acquired, </a:t>
            </a:r>
            <a:r>
              <a:rPr spc="-10" dirty="0">
                <a:latin typeface="Lucida Fax" panose="02060602050505020204" pitchFamily="18" charset="0"/>
                <a:cs typeface="Times New Roman"/>
              </a:rPr>
              <a:t>employees </a:t>
            </a:r>
            <a:r>
              <a:rPr dirty="0">
                <a:latin typeface="Lucida Fax" panose="02060602050505020204" pitchFamily="18" charset="0"/>
                <a:cs typeface="Times New Roman"/>
              </a:rPr>
              <a:t>from 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sales team start making calls, </a:t>
            </a:r>
            <a:r>
              <a:rPr dirty="0">
                <a:latin typeface="Lucida Fax" panose="02060602050505020204" pitchFamily="18" charset="0"/>
                <a:cs typeface="Times New Roman"/>
              </a:rPr>
              <a:t>writing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emails, etc. </a:t>
            </a:r>
            <a:r>
              <a:rPr dirty="0">
                <a:latin typeface="Lucida Fax" panose="02060602050505020204" pitchFamily="18" charset="0"/>
                <a:cs typeface="Times New Roman"/>
              </a:rPr>
              <a:t>Through this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process, some </a:t>
            </a:r>
            <a:r>
              <a:rPr dirty="0">
                <a:latin typeface="Lucida Fax" panose="02060602050505020204" pitchFamily="18" charset="0"/>
                <a:cs typeface="Times New Roman"/>
              </a:rPr>
              <a:t>of the 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leads get converted </a:t>
            </a:r>
            <a:r>
              <a:rPr dirty="0">
                <a:latin typeface="Lucida Fax" panose="02060602050505020204" pitchFamily="18" charset="0"/>
                <a:cs typeface="Times New Roman"/>
              </a:rPr>
              <a:t>while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most </a:t>
            </a:r>
            <a:r>
              <a:rPr dirty="0">
                <a:latin typeface="Lucida Fax" panose="02060602050505020204" pitchFamily="18" charset="0"/>
                <a:cs typeface="Times New Roman"/>
              </a:rPr>
              <a:t>do not.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The typical lead conversion </a:t>
            </a:r>
            <a:r>
              <a:rPr dirty="0">
                <a:latin typeface="Lucida Fax" panose="02060602050505020204" pitchFamily="18" charset="0"/>
                <a:cs typeface="Times New Roman"/>
              </a:rPr>
              <a:t>rate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at X education is around</a:t>
            </a:r>
            <a:r>
              <a:rPr spc="-14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pc="5" dirty="0">
                <a:latin typeface="Lucida Fax" panose="02060602050505020204" pitchFamily="18" charset="0"/>
                <a:cs typeface="Times New Roman"/>
              </a:rPr>
              <a:t>30%.</a:t>
            </a:r>
            <a:endParaRPr dirty="0">
              <a:latin typeface="Lucida Fax" panose="02060602050505020204" pitchFamily="18" charset="0"/>
              <a:cs typeface="Times New Roman"/>
            </a:endParaRPr>
          </a:p>
          <a:p>
            <a:pPr algn="just">
              <a:spcBef>
                <a:spcPts val="25"/>
              </a:spcBef>
            </a:pPr>
            <a:endParaRPr sz="2800" dirty="0">
              <a:latin typeface="Lucida Fax" panose="02060602050505020204" pitchFamily="18" charset="0"/>
              <a:cs typeface="Times New Roman"/>
            </a:endParaRPr>
          </a:p>
          <a:p>
            <a:pPr marL="36830" algn="just">
              <a:spcBef>
                <a:spcPts val="5"/>
              </a:spcBef>
            </a:pPr>
            <a:r>
              <a:rPr sz="2000" b="1" dirty="0">
                <a:latin typeface="Lucida Fax" panose="02060602050505020204" pitchFamily="18" charset="0"/>
                <a:cs typeface="Times New Roman"/>
              </a:rPr>
              <a:t>Business</a:t>
            </a:r>
            <a:r>
              <a:rPr sz="2000" b="1" spc="-5" dirty="0">
                <a:latin typeface="Lucida Fax" panose="02060602050505020204" pitchFamily="18" charset="0"/>
                <a:cs typeface="Times New Roman"/>
              </a:rPr>
              <a:t> Goal</a:t>
            </a:r>
            <a:r>
              <a:rPr sz="2000" spc="-5" dirty="0">
                <a:latin typeface="Lucida Fax" panose="02060602050505020204" pitchFamily="18" charset="0"/>
                <a:cs typeface="Times New Roman"/>
              </a:rPr>
              <a:t>:</a:t>
            </a:r>
            <a:endParaRPr sz="2000" dirty="0">
              <a:latin typeface="Lucida Fax" panose="02060602050505020204" pitchFamily="18" charset="0"/>
              <a:cs typeface="Times New Roman"/>
            </a:endParaRPr>
          </a:p>
          <a:p>
            <a:pPr algn="just">
              <a:spcBef>
                <a:spcPts val="25"/>
              </a:spcBef>
            </a:pPr>
            <a:endParaRPr sz="1050" dirty="0">
              <a:latin typeface="Lucida Fax" panose="02060602050505020204" pitchFamily="18" charset="0"/>
              <a:cs typeface="Times New Roman"/>
            </a:endParaRPr>
          </a:p>
          <a:p>
            <a:pPr marL="36830" algn="just"/>
            <a:r>
              <a:rPr spc="-5" dirty="0">
                <a:latin typeface="Lucida Fax" panose="02060602050505020204" pitchFamily="18" charset="0"/>
                <a:cs typeface="Times New Roman"/>
              </a:rPr>
              <a:t>X Education needs help </a:t>
            </a:r>
            <a:r>
              <a:rPr dirty="0">
                <a:latin typeface="Lucida Fax" panose="02060602050505020204" pitchFamily="18" charset="0"/>
                <a:cs typeface="Times New Roman"/>
              </a:rPr>
              <a:t>in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selecting </a:t>
            </a:r>
            <a:r>
              <a:rPr dirty="0">
                <a:latin typeface="Lucida Fax" panose="02060602050505020204" pitchFamily="18" charset="0"/>
                <a:cs typeface="Times New Roman"/>
              </a:rPr>
              <a:t>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most </a:t>
            </a:r>
            <a:r>
              <a:rPr dirty="0">
                <a:latin typeface="Lucida Fax" panose="02060602050505020204" pitchFamily="18" charset="0"/>
                <a:cs typeface="Times New Roman"/>
              </a:rPr>
              <a:t>promising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leads, i.e. </a:t>
            </a:r>
            <a:r>
              <a:rPr dirty="0">
                <a:latin typeface="Lucida Fax" panose="02060602050505020204" pitchFamily="18" charset="0"/>
                <a:cs typeface="Times New Roman"/>
              </a:rPr>
              <a:t>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leads that are most likely </a:t>
            </a:r>
            <a:r>
              <a:rPr dirty="0">
                <a:latin typeface="Lucida Fax" panose="02060602050505020204" pitchFamily="18" charset="0"/>
                <a:cs typeface="Times New Roman"/>
              </a:rPr>
              <a:t>to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convert </a:t>
            </a:r>
            <a:r>
              <a:rPr dirty="0">
                <a:latin typeface="Lucida Fax" panose="02060602050505020204" pitchFamily="18" charset="0"/>
                <a:cs typeface="Times New Roman"/>
              </a:rPr>
              <a:t>into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paying</a:t>
            </a:r>
            <a:r>
              <a:rPr spc="-5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customers.</a:t>
            </a:r>
            <a:endParaRPr sz="2800" dirty="0">
              <a:latin typeface="Lucida Fax" panose="02060602050505020204" pitchFamily="18" charset="0"/>
              <a:cs typeface="Times New Roman"/>
            </a:endParaRPr>
          </a:p>
          <a:p>
            <a:pPr marL="36830" marR="5080" algn="just"/>
            <a:r>
              <a:rPr spc="-5" dirty="0">
                <a:latin typeface="Lucida Fax" panose="02060602050505020204" pitchFamily="18" charset="0"/>
                <a:cs typeface="Times New Roman"/>
              </a:rPr>
              <a:t>The company needs </a:t>
            </a:r>
            <a:r>
              <a:rPr dirty="0">
                <a:latin typeface="Lucida Fax" panose="02060602050505020204" pitchFamily="18" charset="0"/>
                <a:cs typeface="Times New Roman"/>
              </a:rPr>
              <a:t>a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model wherein you </a:t>
            </a:r>
            <a:r>
              <a:rPr dirty="0">
                <a:latin typeface="Lucida Fax" panose="02060602050505020204" pitchFamily="18" charset="0"/>
                <a:cs typeface="Times New Roman"/>
              </a:rPr>
              <a:t>a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lead score is assigned </a:t>
            </a:r>
            <a:r>
              <a:rPr dirty="0">
                <a:latin typeface="Lucida Fax" panose="02060602050505020204" pitchFamily="18" charset="0"/>
                <a:cs typeface="Times New Roman"/>
              </a:rPr>
              <a:t>to </a:t>
            </a:r>
            <a:r>
              <a:rPr spc="-10" dirty="0">
                <a:latin typeface="Lucida Fax" panose="02060602050505020204" pitchFamily="18" charset="0"/>
                <a:cs typeface="Times New Roman"/>
              </a:rPr>
              <a:t>each </a:t>
            </a:r>
            <a:r>
              <a:rPr dirty="0">
                <a:latin typeface="Lucida Fax" panose="02060602050505020204" pitchFamily="18" charset="0"/>
                <a:cs typeface="Times New Roman"/>
              </a:rPr>
              <a:t>of 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leads such that </a:t>
            </a:r>
            <a:r>
              <a:rPr dirty="0">
                <a:latin typeface="Lucida Fax" panose="02060602050505020204" pitchFamily="18" charset="0"/>
                <a:cs typeface="Times New Roman"/>
              </a:rPr>
              <a:t>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customers with higher lead score have  </a:t>
            </a:r>
            <a:r>
              <a:rPr dirty="0">
                <a:latin typeface="Lucida Fax" panose="02060602050505020204" pitchFamily="18" charset="0"/>
                <a:cs typeface="Times New Roman"/>
              </a:rPr>
              <a:t>a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higher conversion chance and </a:t>
            </a:r>
            <a:r>
              <a:rPr dirty="0">
                <a:latin typeface="Lucida Fax" panose="02060602050505020204" pitchFamily="18" charset="0"/>
                <a:cs typeface="Times New Roman"/>
              </a:rPr>
              <a:t>the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customers </a:t>
            </a:r>
            <a:r>
              <a:rPr dirty="0">
                <a:latin typeface="Lucida Fax" panose="02060602050505020204" pitchFamily="18" charset="0"/>
                <a:cs typeface="Times New Roman"/>
              </a:rPr>
              <a:t>with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lower lead score </a:t>
            </a:r>
            <a:r>
              <a:rPr dirty="0">
                <a:latin typeface="Lucida Fax" panose="02060602050505020204" pitchFamily="18" charset="0"/>
                <a:cs typeface="Times New Roman"/>
              </a:rPr>
              <a:t>have a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lower </a:t>
            </a:r>
            <a:r>
              <a:rPr dirty="0">
                <a:latin typeface="Lucida Fax" panose="02060602050505020204" pitchFamily="18" charset="0"/>
                <a:cs typeface="Times New Roman"/>
              </a:rPr>
              <a:t>conversion</a:t>
            </a:r>
            <a:r>
              <a:rPr spc="-125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pc="-10" dirty="0">
                <a:latin typeface="Lucida Fax" panose="02060602050505020204" pitchFamily="18" charset="0"/>
                <a:cs typeface="Times New Roman"/>
              </a:rPr>
              <a:t>chance.</a:t>
            </a:r>
            <a:r>
              <a:rPr lang="en-IN" sz="1200" spc="-1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The CEO, </a:t>
            </a:r>
            <a:r>
              <a:rPr dirty="0">
                <a:latin typeface="Lucida Fax" panose="02060602050505020204" pitchFamily="18" charset="0"/>
                <a:cs typeface="Times New Roman"/>
              </a:rPr>
              <a:t>in </a:t>
            </a:r>
            <a:r>
              <a:rPr spc="-10" dirty="0">
                <a:latin typeface="Lucida Fax" panose="02060602050505020204" pitchFamily="18" charset="0"/>
                <a:cs typeface="Times New Roman"/>
              </a:rPr>
              <a:t>particular,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has </a:t>
            </a:r>
            <a:r>
              <a:rPr dirty="0">
                <a:latin typeface="Lucida Fax" panose="02060602050505020204" pitchFamily="18" charset="0"/>
                <a:cs typeface="Times New Roman"/>
              </a:rPr>
              <a:t>given a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ballpark </a:t>
            </a:r>
            <a:r>
              <a:rPr dirty="0">
                <a:latin typeface="Lucida Fax" panose="02060602050505020204" pitchFamily="18" charset="0"/>
                <a:cs typeface="Times New Roman"/>
              </a:rPr>
              <a:t>of the </a:t>
            </a:r>
            <a:r>
              <a:rPr spc="-10" dirty="0">
                <a:latin typeface="Lucida Fax" panose="02060602050505020204" pitchFamily="18" charset="0"/>
                <a:cs typeface="Times New Roman"/>
              </a:rPr>
              <a:t>target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lead conversion </a:t>
            </a:r>
            <a:r>
              <a:rPr dirty="0">
                <a:latin typeface="Lucida Fax" panose="02060602050505020204" pitchFamily="18" charset="0"/>
                <a:cs typeface="Times New Roman"/>
              </a:rPr>
              <a:t>rate to be </a:t>
            </a:r>
            <a:r>
              <a:rPr spc="-5" dirty="0">
                <a:latin typeface="Lucida Fax" panose="02060602050505020204" pitchFamily="18" charset="0"/>
                <a:cs typeface="Times New Roman"/>
              </a:rPr>
              <a:t>around</a:t>
            </a:r>
            <a:r>
              <a:rPr spc="-19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dirty="0">
                <a:latin typeface="Lucida Fax" panose="02060602050505020204" pitchFamily="18" charset="0"/>
                <a:cs typeface="Times New Roman"/>
              </a:rPr>
              <a:t>80%.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93062" y="337515"/>
            <a:ext cx="89701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  <a:tabLst>
                <a:tab pos="3322320" algn="l"/>
              </a:tabLst>
            </a:pPr>
            <a:r>
              <a:rPr sz="3200" u="sng" spc="-5" dirty="0"/>
              <a:t>Lead </a:t>
            </a:r>
            <a:r>
              <a:rPr sz="3200" u="sng" spc="-10" dirty="0"/>
              <a:t>Score </a:t>
            </a:r>
            <a:r>
              <a:rPr sz="3200" u="sng" spc="-5" dirty="0"/>
              <a:t>Case</a:t>
            </a:r>
            <a:r>
              <a:rPr sz="3200" u="sng" spc="30" dirty="0"/>
              <a:t> </a:t>
            </a:r>
            <a:r>
              <a:rPr sz="3200" u="sng" spc="-5" dirty="0"/>
              <a:t>Study</a:t>
            </a:r>
            <a:r>
              <a:rPr sz="3200" u="sng" spc="10" dirty="0"/>
              <a:t> </a:t>
            </a:r>
            <a:r>
              <a:rPr sz="3200" u="sng" spc="-5" dirty="0"/>
              <a:t>for</a:t>
            </a:r>
            <a:r>
              <a:rPr lang="en-IN" sz="3200" u="sng" spc="-5" dirty="0"/>
              <a:t> </a:t>
            </a:r>
            <a:r>
              <a:rPr sz="3200" u="sng" spc="-5" dirty="0"/>
              <a:t>X</a:t>
            </a:r>
            <a:r>
              <a:rPr sz="3200" u="sng" spc="-50" dirty="0"/>
              <a:t> </a:t>
            </a:r>
            <a:r>
              <a:rPr sz="3200" u="sng" spc="-5" dirty="0"/>
              <a:t>Education</a:t>
            </a:r>
          </a:p>
        </p:txBody>
      </p:sp>
      <p:pic>
        <p:nvPicPr>
          <p:cNvPr id="4" name="Graphic 3" descr="Chat">
            <a:extLst>
              <a:ext uri="{FF2B5EF4-FFF2-40B4-BE49-F238E27FC236}">
                <a16:creationId xmlns:a16="http://schemas.microsoft.com/office/drawing/2014/main" id="{0B4D5CB5-DE19-4A55-811A-1DA8652B9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25000" y="3276600"/>
            <a:ext cx="2290290" cy="22902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0">
              <a:srgbClr val="002060"/>
            </a:gs>
            <a:gs pos="76000">
              <a:srgbClr val="002060"/>
            </a:gs>
            <a:gs pos="100000">
              <a:srgbClr val="002060"/>
            </a:gs>
            <a:gs pos="8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science by Wevoke on Dribbble">
            <a:extLst>
              <a:ext uri="{FF2B5EF4-FFF2-40B4-BE49-F238E27FC236}">
                <a16:creationId xmlns:a16="http://schemas.microsoft.com/office/drawing/2014/main" id="{163EB539-3148-4541-9224-BAF43E34FF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clrChange>
              <a:clrFrom>
                <a:srgbClr val="030C38"/>
              </a:clrFrom>
              <a:clrTo>
                <a:srgbClr val="030C3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10058400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5D3F73-2E22-42D5-B6C3-A7A43A387D33}"/>
              </a:ext>
            </a:extLst>
          </p:cNvPr>
          <p:cNvSpPr/>
          <p:nvPr/>
        </p:nvSpPr>
        <p:spPr>
          <a:xfrm>
            <a:off x="7239000" y="5715000"/>
            <a:ext cx="49530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Modern Love" panose="04090805081005020601" pitchFamily="82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60256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chemeClr val="bg1"/>
            </a:gs>
            <a:gs pos="99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0600" y="381000"/>
            <a:ext cx="2905253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600" u="sng" spc="-5" dirty="0"/>
              <a:t>Strategy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295400"/>
            <a:ext cx="8816143" cy="5024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lang="en-IN" sz="2200" dirty="0">
                <a:latin typeface="Lucida Fax" panose="02060602050505020204" pitchFamily="18" charset="0"/>
                <a:cs typeface="Times New Roman"/>
              </a:rPr>
              <a:t>Inspecting</a:t>
            </a:r>
            <a:r>
              <a:rPr sz="2200" dirty="0">
                <a:latin typeface="Lucida Fax" panose="02060602050505020204" pitchFamily="18" charset="0"/>
                <a:cs typeface="Times New Roman"/>
              </a:rPr>
              <a:t> the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data </a:t>
            </a:r>
            <a:r>
              <a:rPr sz="2200" dirty="0">
                <a:latin typeface="Lucida Fax" panose="02060602050505020204" pitchFamily="18" charset="0"/>
                <a:cs typeface="Times New Roman"/>
              </a:rPr>
              <a:t>for</a:t>
            </a:r>
            <a:r>
              <a:rPr sz="2200" spc="-7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analysis</a:t>
            </a:r>
            <a:endParaRPr sz="2200" dirty="0">
              <a:latin typeface="Lucida Fax" panose="02060602050505020204" pitchFamily="18" charset="0"/>
              <a:cs typeface="Times New Roman"/>
            </a:endParaRPr>
          </a:p>
          <a:p>
            <a:pPr marL="299085" indent="-287020">
              <a:lnSpc>
                <a:spcPct val="15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2200" spc="-5" dirty="0">
                <a:latin typeface="Lucida Fax" panose="02060602050505020204" pitchFamily="18" charset="0"/>
                <a:cs typeface="Times New Roman"/>
              </a:rPr>
              <a:t>Clean and prepare </a:t>
            </a:r>
            <a:r>
              <a:rPr sz="2200" dirty="0">
                <a:latin typeface="Lucida Fax" panose="02060602050505020204" pitchFamily="18" charset="0"/>
                <a:cs typeface="Times New Roman"/>
              </a:rPr>
              <a:t>the</a:t>
            </a:r>
            <a:r>
              <a:rPr sz="2200" spc="-3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data</a:t>
            </a:r>
            <a:endParaRPr sz="2200" dirty="0">
              <a:latin typeface="Lucida Fax" panose="02060602050505020204" pitchFamily="18" charset="0"/>
              <a:cs typeface="Times New Roman"/>
            </a:endParaRPr>
          </a:p>
          <a:p>
            <a:pPr marL="299085" indent="-287020">
              <a:lnSpc>
                <a:spcPct val="15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2200" dirty="0">
                <a:latin typeface="Lucida Fax" panose="02060602050505020204" pitchFamily="18" charset="0"/>
                <a:cs typeface="Times New Roman"/>
              </a:rPr>
              <a:t>Exploratory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Data</a:t>
            </a:r>
            <a:r>
              <a:rPr sz="2200" spc="-114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Analysis.</a:t>
            </a:r>
            <a:endParaRPr sz="2200" dirty="0">
              <a:latin typeface="Lucida Fax" panose="02060602050505020204" pitchFamily="18" charset="0"/>
              <a:cs typeface="Times New Roman"/>
            </a:endParaRPr>
          </a:p>
          <a:p>
            <a:pPr marL="299085" indent="-287020">
              <a:lnSpc>
                <a:spcPct val="15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2200" spc="-5" dirty="0">
                <a:latin typeface="Lucida Fax" panose="02060602050505020204" pitchFamily="18" charset="0"/>
                <a:cs typeface="Times New Roman"/>
              </a:rPr>
              <a:t>Feature</a:t>
            </a:r>
            <a:r>
              <a:rPr sz="2200" spc="-25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Scaling</a:t>
            </a:r>
            <a:endParaRPr sz="2200" dirty="0">
              <a:latin typeface="Lucida Fax" panose="02060602050505020204" pitchFamily="18" charset="0"/>
              <a:cs typeface="Times New Roman"/>
            </a:endParaRPr>
          </a:p>
          <a:p>
            <a:pPr marL="299085" indent="-287020">
              <a:lnSpc>
                <a:spcPct val="15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2200" spc="-5" dirty="0">
                <a:latin typeface="Lucida Fax" panose="02060602050505020204" pitchFamily="18" charset="0"/>
                <a:cs typeface="Times New Roman"/>
              </a:rPr>
              <a:t>Splitting </a:t>
            </a:r>
            <a:r>
              <a:rPr sz="2200" dirty="0">
                <a:latin typeface="Lucida Fax" panose="02060602050505020204" pitchFamily="18" charset="0"/>
                <a:cs typeface="Times New Roman"/>
              </a:rPr>
              <a:t>the data into </a:t>
            </a:r>
            <a:r>
              <a:rPr sz="2200" spc="-35" dirty="0">
                <a:latin typeface="Lucida Fax" panose="02060602050505020204" pitchFamily="18" charset="0"/>
                <a:cs typeface="Times New Roman"/>
              </a:rPr>
              <a:t>Test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and </a:t>
            </a:r>
            <a:r>
              <a:rPr sz="2200" spc="-15" dirty="0">
                <a:latin typeface="Lucida Fax" panose="02060602050505020204" pitchFamily="18" charset="0"/>
                <a:cs typeface="Times New Roman"/>
              </a:rPr>
              <a:t>Train</a:t>
            </a:r>
            <a:r>
              <a:rPr sz="2200" spc="-11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dataset.</a:t>
            </a:r>
            <a:endParaRPr sz="2200" dirty="0">
              <a:latin typeface="Lucida Fax" panose="02060602050505020204" pitchFamily="18" charset="0"/>
              <a:cs typeface="Times New Roman"/>
            </a:endParaRPr>
          </a:p>
          <a:p>
            <a:pPr marL="299085" indent="-287020">
              <a:lnSpc>
                <a:spcPct val="15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2200" dirty="0">
                <a:latin typeface="Lucida Fax" panose="02060602050505020204" pitchFamily="18" charset="0"/>
                <a:cs typeface="Times New Roman"/>
              </a:rPr>
              <a:t>Building a logistic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Regression model and calculate </a:t>
            </a:r>
            <a:r>
              <a:rPr sz="2200" spc="-10" dirty="0">
                <a:latin typeface="Lucida Fax" panose="02060602050505020204" pitchFamily="18" charset="0"/>
                <a:cs typeface="Times New Roman"/>
              </a:rPr>
              <a:t>Lead</a:t>
            </a:r>
            <a:r>
              <a:rPr sz="2200" spc="-9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Score.</a:t>
            </a:r>
            <a:endParaRPr sz="2200" dirty="0">
              <a:latin typeface="Lucida Fax" panose="02060602050505020204" pitchFamily="18" charset="0"/>
              <a:cs typeface="Times New Roman"/>
            </a:endParaRPr>
          </a:p>
          <a:p>
            <a:pPr marL="299085" indent="-287020">
              <a:lnSpc>
                <a:spcPct val="15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2200" spc="-5" dirty="0">
                <a:latin typeface="Lucida Fax" panose="02060602050505020204" pitchFamily="18" charset="0"/>
                <a:cs typeface="Times New Roman"/>
              </a:rPr>
              <a:t>Evaluating </a:t>
            </a:r>
            <a:r>
              <a:rPr sz="2200" dirty="0">
                <a:latin typeface="Lucida Fax" panose="02060602050505020204" pitchFamily="18" charset="0"/>
                <a:cs typeface="Times New Roman"/>
              </a:rPr>
              <a:t>the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model </a:t>
            </a:r>
            <a:r>
              <a:rPr sz="2200" dirty="0">
                <a:latin typeface="Lucida Fax" panose="02060602050505020204" pitchFamily="18" charset="0"/>
                <a:cs typeface="Times New Roman"/>
              </a:rPr>
              <a:t>by using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different metrics</a:t>
            </a:r>
            <a:r>
              <a:rPr lang="en-IN" sz="2200" spc="-5" dirty="0">
                <a:latin typeface="Lucida Fax" panose="02060602050505020204" pitchFamily="18" charset="0"/>
                <a:cs typeface="Times New Roman"/>
              </a:rPr>
              <a:t>.</a:t>
            </a:r>
            <a:endParaRPr sz="2200" dirty="0">
              <a:latin typeface="Lucida Fax" panose="02060602050505020204" pitchFamily="18" charset="0"/>
              <a:cs typeface="Times New Roman"/>
            </a:endParaRPr>
          </a:p>
          <a:p>
            <a:pPr marL="299085" indent="-287020">
              <a:lnSpc>
                <a:spcPct val="15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sz="2200" dirty="0">
                <a:latin typeface="Lucida Fax" panose="02060602050505020204" pitchFamily="18" charset="0"/>
                <a:cs typeface="Times New Roman"/>
              </a:rPr>
              <a:t>Applying the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best </a:t>
            </a:r>
            <a:r>
              <a:rPr sz="2200" spc="-10" dirty="0">
                <a:latin typeface="Lucida Fax" panose="02060602050505020204" pitchFamily="18" charset="0"/>
                <a:cs typeface="Times New Roman"/>
              </a:rPr>
              <a:t>model </a:t>
            </a:r>
            <a:r>
              <a:rPr sz="2200" dirty="0">
                <a:latin typeface="Lucida Fax" panose="02060602050505020204" pitchFamily="18" charset="0"/>
                <a:cs typeface="Times New Roman"/>
              </a:rPr>
              <a:t>in </a:t>
            </a:r>
            <a:r>
              <a:rPr sz="2200" spc="-35" dirty="0">
                <a:latin typeface="Lucida Fax" panose="02060602050505020204" pitchFamily="18" charset="0"/>
                <a:cs typeface="Times New Roman"/>
              </a:rPr>
              <a:t>Test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data based </a:t>
            </a:r>
            <a:r>
              <a:rPr sz="2200" dirty="0">
                <a:latin typeface="Lucida Fax" panose="02060602050505020204" pitchFamily="18" charset="0"/>
                <a:cs typeface="Times New Roman"/>
              </a:rPr>
              <a:t>on the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Sensitivity and Specificity</a:t>
            </a:r>
            <a:r>
              <a:rPr sz="2200" spc="-100" dirty="0">
                <a:latin typeface="Lucida Fax" panose="02060602050505020204" pitchFamily="18" charset="0"/>
                <a:cs typeface="Times New Roman"/>
              </a:rPr>
              <a:t> </a:t>
            </a:r>
            <a:r>
              <a:rPr sz="2200" spc="-5" dirty="0">
                <a:latin typeface="Lucida Fax" panose="02060602050505020204" pitchFamily="18" charset="0"/>
                <a:cs typeface="Times New Roman"/>
              </a:rPr>
              <a:t>Metrics</a:t>
            </a:r>
            <a:r>
              <a:rPr lang="en-IN" sz="2200" spc="-5" dirty="0">
                <a:latin typeface="Lucida Fax" panose="02060602050505020204" pitchFamily="18" charset="0"/>
                <a:cs typeface="Times New Roman"/>
              </a:rPr>
              <a:t> and majorly by Accuracy.</a:t>
            </a:r>
            <a:endParaRPr sz="2200" dirty="0">
              <a:latin typeface="Lucida Fax" panose="02060602050505020204" pitchFamily="18" charset="0"/>
              <a:cs typeface="Times New Roman"/>
            </a:endParaRPr>
          </a:p>
        </p:txBody>
      </p:sp>
      <p:pic>
        <p:nvPicPr>
          <p:cNvPr id="4" name="Graphic 3" descr="Blackboard">
            <a:extLst>
              <a:ext uri="{FF2B5EF4-FFF2-40B4-BE49-F238E27FC236}">
                <a16:creationId xmlns:a16="http://schemas.microsoft.com/office/drawing/2014/main" id="{2F3940E2-DCFB-4CC3-8534-D2CFA9221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610600" y="1703976"/>
            <a:ext cx="3450048" cy="34500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000">
              <a:schemeClr val="accent1">
                <a:lumMod val="5000"/>
                <a:lumOff val="9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4789" y="313575"/>
            <a:ext cx="646201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u="sng" spc="-10" dirty="0"/>
              <a:t>Problem </a:t>
            </a:r>
            <a:r>
              <a:rPr sz="3200" u="sng" spc="-5" dirty="0"/>
              <a:t>solving</a:t>
            </a:r>
            <a:r>
              <a:rPr sz="3200" u="sng" dirty="0"/>
              <a:t> </a:t>
            </a:r>
            <a:r>
              <a:rPr sz="3200" u="sng" spc="-5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210703"/>
            <a:ext cx="4088168" cy="303608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159385" rIns="0" bIns="0" rtlCol="0">
            <a:spAutoFit/>
          </a:bodyPr>
          <a:lstStyle/>
          <a:p>
            <a:pPr marL="471805" marR="93345" indent="-375285" algn="just">
              <a:lnSpc>
                <a:spcPct val="100000"/>
              </a:lnSpc>
              <a:spcBef>
                <a:spcPts val="1255"/>
              </a:spcBef>
            </a:pPr>
            <a:r>
              <a:rPr sz="2400" u="sng" spc="-1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Data </a:t>
            </a:r>
            <a:r>
              <a:rPr sz="2400" u="sng"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Sourcing </a:t>
            </a:r>
            <a:r>
              <a:rPr sz="2400" u="sng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, </a:t>
            </a:r>
            <a:r>
              <a:rPr sz="2400" u="sng" spc="-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Cleaning  </a:t>
            </a:r>
            <a:r>
              <a:rPr sz="2400" u="sng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and </a:t>
            </a:r>
            <a:r>
              <a:rPr sz="2400" u="sng"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Preparation</a:t>
            </a:r>
            <a:endParaRPr sz="2400" u="sng" dirty="0">
              <a:solidFill>
                <a:schemeClr val="tx2">
                  <a:lumMod val="75000"/>
                </a:schemeClr>
              </a:solidFill>
              <a:latin typeface="Carlito"/>
              <a:cs typeface="Carlito"/>
            </a:endParaRPr>
          </a:p>
          <a:p>
            <a:pPr algn="just">
              <a:lnSpc>
                <a:spcPct val="100000"/>
              </a:lnSpc>
              <a:spcBef>
                <a:spcPts val="50"/>
              </a:spcBef>
            </a:pPr>
            <a:endParaRPr sz="1100" dirty="0">
              <a:solidFill>
                <a:schemeClr val="tx2">
                  <a:lumMod val="75000"/>
                </a:schemeClr>
              </a:solidFill>
              <a:latin typeface="Carlito"/>
              <a:cs typeface="Carlito"/>
            </a:endParaRPr>
          </a:p>
          <a:p>
            <a:pPr marL="391160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91160" algn="l"/>
                <a:tab pos="391795" algn="l"/>
              </a:tabLst>
            </a:pPr>
            <a:r>
              <a:rPr spc="-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Read the </a:t>
            </a:r>
            <a:r>
              <a:rPr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Data from</a:t>
            </a:r>
            <a:r>
              <a:rPr spc="-2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Source</a:t>
            </a:r>
            <a:endParaRPr dirty="0">
              <a:solidFill>
                <a:schemeClr val="tx2">
                  <a:lumMod val="75000"/>
                </a:schemeClr>
              </a:solidFill>
              <a:latin typeface="Carlito"/>
              <a:cs typeface="Carlito"/>
            </a:endParaRPr>
          </a:p>
          <a:p>
            <a:pPr marL="377825" marR="103505" indent="-287020" algn="just">
              <a:lnSpc>
                <a:spcPct val="100000"/>
              </a:lnSpc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Convert data into </a:t>
            </a:r>
            <a:r>
              <a:rPr spc="-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clean  </a:t>
            </a:r>
            <a:r>
              <a:rPr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format </a:t>
            </a:r>
            <a:r>
              <a:rPr spc="-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suitable </a:t>
            </a:r>
            <a:r>
              <a:rPr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for</a:t>
            </a:r>
            <a:r>
              <a:rPr spc="-7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analysis</a:t>
            </a:r>
            <a:endParaRPr dirty="0">
              <a:solidFill>
                <a:schemeClr val="tx2">
                  <a:lumMod val="75000"/>
                </a:schemeClr>
              </a:solidFill>
              <a:latin typeface="Carlito"/>
              <a:cs typeface="Carlito"/>
            </a:endParaRPr>
          </a:p>
          <a:p>
            <a:pPr marL="377825" indent="-287020" algn="just">
              <a:lnSpc>
                <a:spcPct val="100000"/>
              </a:lnSpc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Remove duplicate</a:t>
            </a:r>
            <a:r>
              <a:rPr spc="-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data</a:t>
            </a:r>
            <a:endParaRPr dirty="0">
              <a:solidFill>
                <a:schemeClr val="tx2">
                  <a:lumMod val="75000"/>
                </a:schemeClr>
              </a:solidFill>
              <a:latin typeface="Carlito"/>
              <a:cs typeface="Carlito"/>
            </a:endParaRPr>
          </a:p>
          <a:p>
            <a:pPr marL="377825" indent="-287020" algn="just">
              <a:lnSpc>
                <a:spcPct val="100000"/>
              </a:lnSpc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pc="-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Outlier</a:t>
            </a:r>
            <a:r>
              <a:rPr spc="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pc="-2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Treatment</a:t>
            </a:r>
            <a:endParaRPr dirty="0">
              <a:solidFill>
                <a:schemeClr val="tx2">
                  <a:lumMod val="75000"/>
                </a:schemeClr>
              </a:solidFill>
              <a:latin typeface="Carlito"/>
              <a:cs typeface="Carlito"/>
            </a:endParaRPr>
          </a:p>
          <a:p>
            <a:pPr marL="377825" indent="-287020" algn="just">
              <a:lnSpc>
                <a:spcPct val="100000"/>
              </a:lnSpc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pc="-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Exploratory </a:t>
            </a:r>
            <a:r>
              <a:rPr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Data</a:t>
            </a:r>
            <a:r>
              <a:rPr spc="-2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Analysis</a:t>
            </a:r>
            <a:endParaRPr dirty="0">
              <a:solidFill>
                <a:schemeClr val="tx2">
                  <a:lumMod val="75000"/>
                </a:schemeClr>
              </a:solidFill>
              <a:latin typeface="Carlito"/>
              <a:cs typeface="Carlito"/>
            </a:endParaRPr>
          </a:p>
          <a:p>
            <a:pPr marL="377825" indent="-287020" algn="just">
              <a:lnSpc>
                <a:spcPct val="100000"/>
              </a:lnSpc>
              <a:buFont typeface="Arial"/>
              <a:buChar char="•"/>
              <a:tabLst>
                <a:tab pos="377825" algn="l"/>
                <a:tab pos="378460" algn="l"/>
              </a:tabLst>
            </a:pPr>
            <a:r>
              <a:rPr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Feature</a:t>
            </a:r>
            <a:r>
              <a:rPr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chemeClr val="tx2">
                    <a:lumMod val="75000"/>
                  </a:schemeClr>
                </a:solidFill>
                <a:latin typeface="Carlito"/>
                <a:cs typeface="Carlito"/>
              </a:rPr>
              <a:t>Standardization.</a:t>
            </a:r>
            <a:endParaRPr dirty="0">
              <a:solidFill>
                <a:schemeClr val="tx2">
                  <a:lumMod val="75000"/>
                </a:schemeClr>
              </a:solidFill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43674" y="1367027"/>
            <a:ext cx="3195526" cy="259686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0" tIns="181610" rIns="0" bIns="0" rtlCol="0">
            <a:spAutoFit/>
          </a:bodyPr>
          <a:lstStyle/>
          <a:p>
            <a:pPr marL="173990" marR="168910" indent="1270" algn="just">
              <a:lnSpc>
                <a:spcPct val="100000"/>
              </a:lnSpc>
              <a:spcBef>
                <a:spcPts val="1430"/>
              </a:spcBef>
            </a:pPr>
            <a:r>
              <a:rPr sz="2400" u="sng" spc="-10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Feature Scaling </a:t>
            </a:r>
            <a:r>
              <a:rPr sz="2400" u="sng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and  </a:t>
            </a:r>
            <a:r>
              <a:rPr sz="2400" u="sng" spc="-10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Splitting </a:t>
            </a:r>
            <a:r>
              <a:rPr sz="2400" u="sng" spc="-30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Train </a:t>
            </a:r>
            <a:r>
              <a:rPr sz="2400" u="sng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and </a:t>
            </a:r>
            <a:r>
              <a:rPr sz="2400" u="sng" spc="-45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Test  </a:t>
            </a:r>
            <a:r>
              <a:rPr sz="2400" u="sng" spc="-5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Sets</a:t>
            </a:r>
            <a:endParaRPr sz="2400" u="sng" dirty="0">
              <a:solidFill>
                <a:schemeClr val="accent6">
                  <a:lumMod val="50000"/>
                </a:schemeClr>
              </a:solidFill>
              <a:latin typeface="Carlito"/>
              <a:cs typeface="Carlito"/>
            </a:endParaRPr>
          </a:p>
          <a:p>
            <a:pPr algn="just">
              <a:lnSpc>
                <a:spcPct val="100000"/>
              </a:lnSpc>
              <a:spcBef>
                <a:spcPts val="55"/>
              </a:spcBef>
            </a:pPr>
            <a:endParaRPr sz="1050" dirty="0">
              <a:solidFill>
                <a:schemeClr val="accent6">
                  <a:lumMod val="50000"/>
                </a:schemeClr>
              </a:solidFill>
              <a:latin typeface="Carlito"/>
              <a:cs typeface="Carlito"/>
            </a:endParaRPr>
          </a:p>
          <a:p>
            <a:pPr marL="378460" indent="-287020" algn="just">
              <a:lnSpc>
                <a:spcPct val="100000"/>
              </a:lnSpc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pc="-10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Feature </a:t>
            </a:r>
            <a:r>
              <a:rPr spc="-5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Scaling of</a:t>
            </a:r>
            <a:r>
              <a:rPr spc="-10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 </a:t>
            </a:r>
            <a:r>
              <a:rPr lang="en-IN" spc="-5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Uniform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data</a:t>
            </a:r>
            <a:endParaRPr dirty="0">
              <a:solidFill>
                <a:schemeClr val="accent6">
                  <a:lumMod val="50000"/>
                </a:schemeClr>
              </a:solidFill>
              <a:latin typeface="Carlito"/>
              <a:cs typeface="Carlito"/>
            </a:endParaRPr>
          </a:p>
          <a:p>
            <a:pPr marL="378460" marR="395605" indent="-28702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pc="-10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Splitting data into </a:t>
            </a:r>
            <a:r>
              <a:rPr spc="-5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train  and </a:t>
            </a:r>
            <a:r>
              <a:rPr spc="-10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test</a:t>
            </a:r>
            <a:r>
              <a:rPr spc="-5" dirty="0">
                <a:solidFill>
                  <a:schemeClr val="accent6">
                    <a:lumMod val="50000"/>
                  </a:schemeClr>
                </a:solidFill>
                <a:latin typeface="Carlito"/>
                <a:cs typeface="Carlito"/>
              </a:rPr>
              <a:t> set.</a:t>
            </a:r>
            <a:endParaRPr dirty="0">
              <a:solidFill>
                <a:schemeClr val="accent6">
                  <a:lumMod val="50000"/>
                </a:schemeClr>
              </a:solidFill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72331" y="2353905"/>
            <a:ext cx="814069" cy="617895"/>
            <a:chOff x="3090672" y="1664207"/>
            <a:chExt cx="814069" cy="1051561"/>
          </a:xfrm>
        </p:grpSpPr>
        <p:sp>
          <p:nvSpPr>
            <p:cNvPr id="6" name="object 6"/>
            <p:cNvSpPr/>
            <p:nvPr/>
          </p:nvSpPr>
          <p:spPr>
            <a:xfrm>
              <a:off x="3090672" y="1664207"/>
              <a:ext cx="814069" cy="1051561"/>
            </a:xfrm>
            <a:custGeom>
              <a:avLst/>
              <a:gdLst/>
              <a:ahLst/>
              <a:cxnLst/>
              <a:rect l="l" t="t" r="r" b="b"/>
              <a:pathLst>
                <a:path w="814070" h="1051560">
                  <a:moveTo>
                    <a:pt x="406907" y="0"/>
                  </a:moveTo>
                  <a:lnTo>
                    <a:pt x="406907" y="262889"/>
                  </a:lnTo>
                  <a:lnTo>
                    <a:pt x="0" y="262889"/>
                  </a:lnTo>
                  <a:lnTo>
                    <a:pt x="0" y="788669"/>
                  </a:lnTo>
                  <a:lnTo>
                    <a:pt x="406907" y="788669"/>
                  </a:lnTo>
                  <a:lnTo>
                    <a:pt x="406907" y="1051559"/>
                  </a:lnTo>
                  <a:lnTo>
                    <a:pt x="813815" y="525779"/>
                  </a:lnTo>
                  <a:lnTo>
                    <a:pt x="40690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3090672" y="1664207"/>
              <a:ext cx="814069" cy="1051560"/>
            </a:xfrm>
            <a:custGeom>
              <a:avLst/>
              <a:gdLst/>
              <a:ahLst/>
              <a:cxnLst/>
              <a:rect l="l" t="t" r="r" b="b"/>
              <a:pathLst>
                <a:path w="814070" h="1051560">
                  <a:moveTo>
                    <a:pt x="0" y="262889"/>
                  </a:moveTo>
                  <a:lnTo>
                    <a:pt x="406907" y="262889"/>
                  </a:lnTo>
                  <a:lnTo>
                    <a:pt x="406907" y="0"/>
                  </a:lnTo>
                  <a:lnTo>
                    <a:pt x="813815" y="525779"/>
                  </a:lnTo>
                  <a:lnTo>
                    <a:pt x="406907" y="1051559"/>
                  </a:lnTo>
                  <a:lnTo>
                    <a:pt x="406907" y="788669"/>
                  </a:lnTo>
                  <a:lnTo>
                    <a:pt x="0" y="788669"/>
                  </a:lnTo>
                  <a:lnTo>
                    <a:pt x="0" y="262889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722834" y="4170479"/>
            <a:ext cx="4088168" cy="247952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dirty="0">
              <a:solidFill>
                <a:schemeClr val="accent4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663575">
              <a:lnSpc>
                <a:spcPct val="100000"/>
              </a:lnSpc>
            </a:pPr>
            <a:r>
              <a:rPr sz="2400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lito"/>
                <a:cs typeface="Carlito"/>
              </a:rPr>
              <a:t>Model</a:t>
            </a:r>
            <a:r>
              <a:rPr sz="2400" u="sng" spc="-5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lito"/>
                <a:cs typeface="Carlito"/>
              </a:rPr>
              <a:t> Building</a:t>
            </a:r>
            <a:endParaRPr sz="2400" u="sng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solidFill>
                <a:schemeClr val="accent4">
                  <a:lumMod val="75000"/>
                </a:schemeClr>
              </a:solidFill>
              <a:latin typeface="Carlito"/>
              <a:cs typeface="Carlito"/>
            </a:endParaRPr>
          </a:p>
          <a:p>
            <a:pPr marL="378460" indent="-287020">
              <a:lnSpc>
                <a:spcPct val="100000"/>
              </a:lnSpc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pc="-10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Feature </a:t>
            </a:r>
            <a:r>
              <a:rPr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Selection </a:t>
            </a:r>
            <a:r>
              <a:rPr spc="-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using</a:t>
            </a:r>
            <a:r>
              <a:rPr spc="-10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RFE</a:t>
            </a:r>
            <a:endParaRPr dirty="0">
              <a:solidFill>
                <a:schemeClr val="accent4">
                  <a:lumMod val="75000"/>
                </a:schemeClr>
              </a:solidFill>
              <a:latin typeface="Carlito"/>
              <a:cs typeface="Carlito"/>
            </a:endParaRPr>
          </a:p>
          <a:p>
            <a:pPr marL="378460" indent="-287020">
              <a:lnSpc>
                <a:spcPct val="100000"/>
              </a:lnSpc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pc="-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Determine the optimal</a:t>
            </a:r>
            <a:r>
              <a:rPr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model</a:t>
            </a:r>
            <a:endParaRPr dirty="0">
              <a:solidFill>
                <a:schemeClr val="accent4">
                  <a:lumMod val="75000"/>
                </a:schemeClr>
              </a:solidFill>
              <a:latin typeface="Carlito"/>
              <a:cs typeface="Carlito"/>
            </a:endParaRPr>
          </a:p>
          <a:p>
            <a:pPr marL="378460">
              <a:lnSpc>
                <a:spcPct val="100000"/>
              </a:lnSpc>
            </a:pPr>
            <a:r>
              <a:rPr spc="-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using Logistic</a:t>
            </a:r>
            <a:r>
              <a:rPr spc="-7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Regression</a:t>
            </a:r>
            <a:endParaRPr dirty="0">
              <a:solidFill>
                <a:schemeClr val="accent4">
                  <a:lumMod val="75000"/>
                </a:schemeClr>
              </a:solidFill>
              <a:latin typeface="Carlito"/>
              <a:cs typeface="Carlito"/>
            </a:endParaRPr>
          </a:p>
          <a:p>
            <a:pPr marL="378460" marR="939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pc="-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Calculate various metrics </a:t>
            </a:r>
            <a:r>
              <a:rPr spc="-1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like  </a:t>
            </a:r>
            <a:r>
              <a:rPr spc="-20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accuracy, </a:t>
            </a:r>
            <a:r>
              <a:rPr spc="-1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sensitivity, </a:t>
            </a:r>
            <a:r>
              <a:rPr spc="-10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specificity,  </a:t>
            </a:r>
            <a:r>
              <a:rPr spc="-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precision and </a:t>
            </a:r>
            <a:r>
              <a:rPr spc="-10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recall </a:t>
            </a:r>
            <a:r>
              <a:rPr spc="-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and  </a:t>
            </a:r>
            <a:r>
              <a:rPr spc="-10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evaluate </a:t>
            </a:r>
            <a:r>
              <a:rPr spc="-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the</a:t>
            </a:r>
            <a:r>
              <a:rPr spc="25"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chemeClr val="accent4">
                    <a:lumMod val="75000"/>
                  </a:schemeClr>
                </a:solidFill>
                <a:latin typeface="Carlito"/>
                <a:cs typeface="Carlito"/>
              </a:rPr>
              <a:t>model.</a:t>
            </a:r>
          </a:p>
        </p:txBody>
      </p:sp>
      <p:grpSp>
        <p:nvGrpSpPr>
          <p:cNvPr id="12" name="object 12"/>
          <p:cNvGrpSpPr/>
          <p:nvPr/>
        </p:nvGrpSpPr>
        <p:grpSpPr>
          <a:xfrm rot="5400000">
            <a:off x="6450965" y="5079365"/>
            <a:ext cx="762000" cy="814069"/>
            <a:chOff x="8351519" y="3567684"/>
            <a:chExt cx="1146175" cy="814069"/>
          </a:xfrm>
        </p:grpSpPr>
        <p:sp>
          <p:nvSpPr>
            <p:cNvPr id="13" name="object 13"/>
            <p:cNvSpPr/>
            <p:nvPr/>
          </p:nvSpPr>
          <p:spPr>
            <a:xfrm>
              <a:off x="8357615" y="3573780"/>
              <a:ext cx="1134110" cy="802005"/>
            </a:xfrm>
            <a:custGeom>
              <a:avLst/>
              <a:gdLst/>
              <a:ahLst/>
              <a:cxnLst/>
              <a:rect l="l" t="t" r="r" b="b"/>
              <a:pathLst>
                <a:path w="1134109" h="802004">
                  <a:moveTo>
                    <a:pt x="850391" y="0"/>
                  </a:moveTo>
                  <a:lnTo>
                    <a:pt x="283463" y="0"/>
                  </a:lnTo>
                  <a:lnTo>
                    <a:pt x="283463" y="400812"/>
                  </a:lnTo>
                  <a:lnTo>
                    <a:pt x="0" y="400812"/>
                  </a:lnTo>
                  <a:lnTo>
                    <a:pt x="566927" y="801624"/>
                  </a:lnTo>
                  <a:lnTo>
                    <a:pt x="1133855" y="400812"/>
                  </a:lnTo>
                  <a:lnTo>
                    <a:pt x="850391" y="400812"/>
                  </a:lnTo>
                  <a:lnTo>
                    <a:pt x="850391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8357615" y="3573780"/>
              <a:ext cx="1134110" cy="802005"/>
            </a:xfrm>
            <a:custGeom>
              <a:avLst/>
              <a:gdLst/>
              <a:ahLst/>
              <a:cxnLst/>
              <a:rect l="l" t="t" r="r" b="b"/>
              <a:pathLst>
                <a:path w="1134109" h="802004">
                  <a:moveTo>
                    <a:pt x="0" y="400812"/>
                  </a:moveTo>
                  <a:lnTo>
                    <a:pt x="283463" y="400812"/>
                  </a:lnTo>
                  <a:lnTo>
                    <a:pt x="283463" y="0"/>
                  </a:lnTo>
                  <a:lnTo>
                    <a:pt x="850391" y="0"/>
                  </a:lnTo>
                  <a:lnTo>
                    <a:pt x="850391" y="400812"/>
                  </a:lnTo>
                  <a:lnTo>
                    <a:pt x="1133855" y="400812"/>
                  </a:lnTo>
                  <a:lnTo>
                    <a:pt x="566927" y="801624"/>
                  </a:lnTo>
                  <a:lnTo>
                    <a:pt x="0" y="40081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78894" y="4460594"/>
            <a:ext cx="5117106" cy="229934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0" tIns="6985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550"/>
              </a:spcBef>
            </a:pPr>
            <a:r>
              <a:rPr sz="2400" u="sng" spc="-10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rlito"/>
                <a:cs typeface="Carlito"/>
              </a:rPr>
              <a:t>Result</a:t>
            </a:r>
            <a:endParaRPr sz="2400" u="sng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 dirty="0">
              <a:solidFill>
                <a:schemeClr val="accent3">
                  <a:lumMod val="50000"/>
                </a:schemeClr>
              </a:solidFill>
              <a:latin typeface="Carlito"/>
              <a:cs typeface="Carlito"/>
            </a:endParaRPr>
          </a:p>
          <a:p>
            <a:pPr marL="378460" marR="328295" indent="-287020">
              <a:lnSpc>
                <a:spcPct val="100000"/>
              </a:lnSpc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pc="-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Determine the </a:t>
            </a:r>
            <a:r>
              <a:rPr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lead </a:t>
            </a:r>
            <a:r>
              <a:rPr spc="-10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score </a:t>
            </a:r>
            <a:r>
              <a:rPr spc="-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and check </a:t>
            </a:r>
            <a:r>
              <a:rPr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if  </a:t>
            </a:r>
            <a:r>
              <a:rPr spc="-1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target </a:t>
            </a:r>
            <a:r>
              <a:rPr spc="-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final predictions amounts </a:t>
            </a:r>
            <a:r>
              <a:rPr spc="-10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to </a:t>
            </a:r>
            <a:r>
              <a:rPr spc="-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80%  </a:t>
            </a:r>
            <a:r>
              <a:rPr spc="-10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conversion</a:t>
            </a:r>
            <a:r>
              <a:rPr spc="-20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 </a:t>
            </a:r>
            <a:r>
              <a:rPr spc="-10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rate.</a:t>
            </a:r>
            <a:endParaRPr dirty="0">
              <a:solidFill>
                <a:schemeClr val="accent3">
                  <a:lumMod val="50000"/>
                </a:schemeClr>
              </a:solidFill>
              <a:latin typeface="Carlito"/>
              <a:cs typeface="Carlito"/>
            </a:endParaRPr>
          </a:p>
          <a:p>
            <a:pPr marL="378460" marR="15049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78460" algn="l"/>
                <a:tab pos="379095" algn="l"/>
              </a:tabLst>
            </a:pPr>
            <a:r>
              <a:rPr spc="-1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Evaluate </a:t>
            </a:r>
            <a:r>
              <a:rPr spc="-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the </a:t>
            </a:r>
            <a:r>
              <a:rPr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final </a:t>
            </a:r>
            <a:r>
              <a:rPr spc="-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prediction on the </a:t>
            </a:r>
            <a:r>
              <a:rPr spc="-10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test  </a:t>
            </a:r>
            <a:r>
              <a:rPr spc="-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set using cut off threshold </a:t>
            </a:r>
            <a:r>
              <a:rPr spc="-10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from </a:t>
            </a:r>
            <a:r>
              <a:rPr spc="-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sensitivity  and specificity</a:t>
            </a:r>
            <a:r>
              <a:rPr spc="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 </a:t>
            </a:r>
            <a:r>
              <a:rPr spc="-5" dirty="0">
                <a:solidFill>
                  <a:schemeClr val="accent3">
                    <a:lumMod val="50000"/>
                  </a:schemeClr>
                </a:solidFill>
                <a:latin typeface="Carlito"/>
                <a:cs typeface="Carlito"/>
              </a:rPr>
              <a:t>metrics</a:t>
            </a:r>
            <a:endParaRPr dirty="0">
              <a:solidFill>
                <a:schemeClr val="accent3">
                  <a:lumMod val="50000"/>
                </a:schemeClr>
              </a:solidFill>
              <a:latin typeface="Carlito"/>
              <a:cs typeface="Carlito"/>
            </a:endParaRP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AF60B89D-5594-4115-8F61-A687FD0A4090}"/>
              </a:ext>
            </a:extLst>
          </p:cNvPr>
          <p:cNvSpPr/>
          <p:nvPr/>
        </p:nvSpPr>
        <p:spPr>
          <a:xfrm flipV="1">
            <a:off x="9089574" y="2651626"/>
            <a:ext cx="1104295" cy="1005973"/>
          </a:xfrm>
          <a:prstGeom prst="bentUpArrow">
            <a:avLst>
              <a:gd name="adj1" fmla="val 30778"/>
              <a:gd name="adj2" fmla="val 34126"/>
              <a:gd name="adj3" fmla="val 34887"/>
            </a:avLst>
          </a:prstGeom>
          <a:solidFill>
            <a:srgbClr val="5B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bg1"/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7349" y="398414"/>
            <a:ext cx="4977301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Exploratory Data</a:t>
            </a:r>
            <a:r>
              <a:rPr sz="3200" u="sng" spc="-14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3200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621" y="1195623"/>
            <a:ext cx="3535679" cy="5668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around </a:t>
            </a:r>
            <a:r>
              <a:rPr lang="en-IN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Conversion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 in</a:t>
            </a:r>
            <a:r>
              <a:rPr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442" y="5373725"/>
            <a:ext cx="762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5799" y="1214412"/>
            <a:ext cx="7135495" cy="5668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The conversion rates were </a:t>
            </a:r>
            <a:r>
              <a:rPr dirty="0">
                <a:latin typeface="Times New Roman"/>
                <a:cs typeface="Times New Roman"/>
              </a:rPr>
              <a:t>high for </a:t>
            </a:r>
            <a:r>
              <a:rPr spc="-25" dirty="0">
                <a:latin typeface="Times New Roman"/>
                <a:cs typeface="Times New Roman"/>
              </a:rPr>
              <a:t>Total </a:t>
            </a:r>
            <a:r>
              <a:rPr spc="-15" dirty="0">
                <a:latin typeface="Times New Roman"/>
                <a:cs typeface="Times New Roman"/>
              </a:rPr>
              <a:t>Visits, </a:t>
            </a:r>
            <a:r>
              <a:rPr spc="-25" dirty="0">
                <a:latin typeface="Times New Roman"/>
                <a:cs typeface="Times New Roman"/>
              </a:rPr>
              <a:t>Total </a:t>
            </a:r>
            <a:r>
              <a:rPr spc="-20" dirty="0">
                <a:latin typeface="Times New Roman"/>
                <a:cs typeface="Times New Roman"/>
              </a:rPr>
              <a:t>Time </a:t>
            </a:r>
            <a:r>
              <a:rPr spc="-5" dirty="0">
                <a:latin typeface="Times New Roman"/>
                <a:cs typeface="Times New Roman"/>
              </a:rPr>
              <a:t>Spent </a:t>
            </a:r>
            <a:r>
              <a:rPr dirty="0">
                <a:latin typeface="Times New Roman"/>
                <a:cs typeface="Times New Roman"/>
              </a:rPr>
              <a:t>on </a:t>
            </a:r>
            <a:r>
              <a:rPr spc="-20" dirty="0">
                <a:latin typeface="Times New Roman"/>
                <a:cs typeface="Times New Roman"/>
              </a:rPr>
              <a:t>Website </a:t>
            </a:r>
            <a:r>
              <a:rPr spc="-5" dirty="0">
                <a:latin typeface="Times New Roman"/>
                <a:cs typeface="Times New Roman"/>
              </a:rPr>
              <a:t>and </a:t>
            </a:r>
            <a:r>
              <a:rPr dirty="0">
                <a:latin typeface="Times New Roman"/>
                <a:cs typeface="Times New Roman"/>
              </a:rPr>
              <a:t>Page </a:t>
            </a:r>
            <a:r>
              <a:rPr spc="-25" dirty="0">
                <a:latin typeface="Times New Roman"/>
                <a:cs typeface="Times New Roman"/>
              </a:rPr>
              <a:t>Views  </a:t>
            </a:r>
            <a:r>
              <a:rPr spc="-5" dirty="0">
                <a:latin typeface="Times New Roman"/>
                <a:cs typeface="Times New Roman"/>
              </a:rPr>
              <a:t>Per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pc="-20" dirty="0">
                <a:latin typeface="Times New Roman"/>
                <a:cs typeface="Times New Roman"/>
              </a:rPr>
              <a:t>Visit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5A2F8-DAAD-42A1-89AC-22D15A786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14550"/>
            <a:ext cx="1828544" cy="449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471C74-FD84-499E-AD7F-881239C9A0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" t="3387" r="32290" b="6524"/>
          <a:stretch/>
        </p:blipFill>
        <p:spPr>
          <a:xfrm>
            <a:off x="4495799" y="1752600"/>
            <a:ext cx="7402283" cy="2590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695E0B-67B3-41AD-875A-A371389C0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85" t="4906" b="6435"/>
          <a:stretch/>
        </p:blipFill>
        <p:spPr>
          <a:xfrm>
            <a:off x="6747678" y="4419600"/>
            <a:ext cx="3234522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bg1"/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7118" y="499978"/>
            <a:ext cx="4328339" cy="5668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Times New Roman"/>
                <a:cs typeface="Times New Roman"/>
              </a:rPr>
              <a:t>In </a:t>
            </a:r>
            <a:r>
              <a:rPr spc="-10" dirty="0">
                <a:latin typeface="Times New Roman"/>
                <a:cs typeface="Times New Roman"/>
              </a:rPr>
              <a:t>Lead </a:t>
            </a:r>
            <a:r>
              <a:rPr dirty="0">
                <a:latin typeface="Times New Roman"/>
                <a:cs typeface="Times New Roman"/>
              </a:rPr>
              <a:t>Origin, </a:t>
            </a:r>
            <a:r>
              <a:rPr spc="-10" dirty="0">
                <a:latin typeface="Times New Roman"/>
                <a:cs typeface="Times New Roman"/>
              </a:rPr>
              <a:t>maximum </a:t>
            </a:r>
            <a:r>
              <a:rPr spc="-5" dirty="0">
                <a:latin typeface="Times New Roman"/>
                <a:cs typeface="Times New Roman"/>
              </a:rPr>
              <a:t>conversion happened </a:t>
            </a:r>
            <a:r>
              <a:rPr dirty="0">
                <a:latin typeface="Times New Roman"/>
                <a:cs typeface="Times New Roman"/>
              </a:rPr>
              <a:t>from </a:t>
            </a:r>
            <a:r>
              <a:rPr spc="-5" dirty="0">
                <a:latin typeface="Times New Roman"/>
                <a:cs typeface="Times New Roman"/>
              </a:rPr>
              <a:t>Landing Page  Submission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77200" y="5478881"/>
            <a:ext cx="2558143" cy="5668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Major conversion </a:t>
            </a:r>
            <a:r>
              <a:rPr dirty="0">
                <a:latin typeface="Times New Roman"/>
                <a:cs typeface="Times New Roman"/>
              </a:rPr>
              <a:t>in the </a:t>
            </a:r>
            <a:r>
              <a:rPr spc="-5" dirty="0">
                <a:latin typeface="Times New Roman"/>
                <a:cs typeface="Times New Roman"/>
              </a:rPr>
              <a:t>lead </a:t>
            </a:r>
            <a:r>
              <a:rPr dirty="0">
                <a:latin typeface="Times New Roman"/>
                <a:cs typeface="Times New Roman"/>
              </a:rPr>
              <a:t>source </a:t>
            </a:r>
            <a:r>
              <a:rPr spc="-5" dirty="0">
                <a:latin typeface="Times New Roman"/>
                <a:cs typeface="Times New Roman"/>
              </a:rPr>
              <a:t>is </a:t>
            </a:r>
            <a:r>
              <a:rPr dirty="0">
                <a:latin typeface="Times New Roman"/>
                <a:cs typeface="Times New Roman"/>
              </a:rPr>
              <a:t>from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Google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0000" y="899152"/>
            <a:ext cx="4099828" cy="5668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Major conversion has happened </a:t>
            </a:r>
            <a:r>
              <a:rPr dirty="0">
                <a:latin typeface="Times New Roman"/>
                <a:cs typeface="Times New Roman"/>
              </a:rPr>
              <a:t>from </a:t>
            </a:r>
            <a:r>
              <a:rPr spc="-5" dirty="0">
                <a:latin typeface="Times New Roman"/>
                <a:cs typeface="Times New Roman"/>
              </a:rPr>
              <a:t>Emails sent and Calls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10" dirty="0">
                <a:latin typeface="Times New Roman"/>
                <a:cs typeface="Times New Roman"/>
              </a:rPr>
              <a:t>made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3E4011-19ED-4B0E-9ED5-8EEE30A6F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576" y="1295400"/>
            <a:ext cx="4629424" cy="26352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772019-926C-4D16-8730-239D347C8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14800"/>
            <a:ext cx="7336324" cy="25757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0EED7E-A8CE-4E19-A54A-41B152AFE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134" y="1600200"/>
            <a:ext cx="2091266" cy="289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DE2F6-DE95-4F62-A226-75F105A9A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334" y="1606463"/>
            <a:ext cx="2015066" cy="28793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5000">
              <a:schemeClr val="bg1"/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3200" y="5780352"/>
            <a:ext cx="2632700" cy="5668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Last Activity value </a:t>
            </a:r>
            <a:r>
              <a:rPr dirty="0">
                <a:latin typeface="Times New Roman"/>
                <a:cs typeface="Times New Roman"/>
              </a:rPr>
              <a:t>of </a:t>
            </a:r>
            <a:r>
              <a:rPr spc="-5" dirty="0">
                <a:latin typeface="Times New Roman"/>
                <a:cs typeface="Times New Roman"/>
              </a:rPr>
              <a:t>SMS Sent' had more</a:t>
            </a:r>
            <a:r>
              <a:rPr spc="-6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conversion.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39000" y="770697"/>
            <a:ext cx="3048000" cy="5668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More conversion happened </a:t>
            </a:r>
            <a:r>
              <a:rPr dirty="0">
                <a:latin typeface="Times New Roman"/>
                <a:cs typeface="Times New Roman"/>
              </a:rPr>
              <a:t>with </a:t>
            </a:r>
            <a:r>
              <a:rPr spc="-5" dirty="0">
                <a:latin typeface="Times New Roman"/>
                <a:cs typeface="Times New Roman"/>
              </a:rPr>
              <a:t>people </a:t>
            </a:r>
            <a:r>
              <a:rPr dirty="0">
                <a:latin typeface="Times New Roman"/>
                <a:cs typeface="Times New Roman"/>
              </a:rPr>
              <a:t>who </a:t>
            </a:r>
            <a:r>
              <a:rPr spc="-5" dirty="0">
                <a:latin typeface="Times New Roman"/>
                <a:cs typeface="Times New Roman"/>
              </a:rPr>
              <a:t>are</a:t>
            </a:r>
            <a:r>
              <a:rPr spc="-35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unemployed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8803" y="1054108"/>
            <a:ext cx="5004797" cy="56682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/>
                <a:cs typeface="Times New Roman"/>
              </a:rPr>
              <a:t>Not </a:t>
            </a:r>
            <a:r>
              <a:rPr spc="-10" dirty="0">
                <a:latin typeface="Times New Roman"/>
                <a:cs typeface="Times New Roman"/>
              </a:rPr>
              <a:t>much impact </a:t>
            </a:r>
            <a:r>
              <a:rPr dirty="0">
                <a:latin typeface="Times New Roman"/>
                <a:cs typeface="Times New Roman"/>
              </a:rPr>
              <a:t>on </a:t>
            </a:r>
            <a:r>
              <a:rPr spc="-5" dirty="0">
                <a:latin typeface="Times New Roman"/>
                <a:cs typeface="Times New Roman"/>
              </a:rPr>
              <a:t>conversion rates </a:t>
            </a:r>
            <a:r>
              <a:rPr dirty="0">
                <a:latin typeface="Times New Roman"/>
                <a:cs typeface="Times New Roman"/>
              </a:rPr>
              <a:t>through </a:t>
            </a:r>
            <a:r>
              <a:rPr spc="-5" dirty="0">
                <a:latin typeface="Times New Roman"/>
                <a:cs typeface="Times New Roman"/>
              </a:rPr>
              <a:t>Search, digital  advertisements and </a:t>
            </a:r>
            <a:r>
              <a:rPr dirty="0">
                <a:latin typeface="Times New Roman"/>
                <a:cs typeface="Times New Roman"/>
              </a:rPr>
              <a:t>through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Times New Roman"/>
                <a:cs typeface="Times New Roman"/>
              </a:rPr>
              <a:t>recommendations</a:t>
            </a:r>
            <a:endParaRPr dirty="0">
              <a:latin typeface="Times New Roman"/>
              <a:cs typeface="Times New Roman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CDDDE67-2690-4DA8-A7DC-BFEDABB36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4179087"/>
            <a:ext cx="6096000" cy="26259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5B5FBEE-F3EB-417C-A009-19CB8B1B9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74" y="1710421"/>
            <a:ext cx="2632700" cy="31889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94D29C-7FC1-4AF4-A87A-572BD60887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5"/>
          <a:stretch/>
        </p:blipFill>
        <p:spPr>
          <a:xfrm>
            <a:off x="1773558" y="1676400"/>
            <a:ext cx="2632700" cy="31812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8AC0C2-A528-4076-B3A2-6EFB9606A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202" y="1710421"/>
            <a:ext cx="2530398" cy="31014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3C3E08D-8F3A-4948-9ABE-CBB9F6D75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839" y="1371600"/>
            <a:ext cx="5459316" cy="2663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6000">
              <a:schemeClr val="accent1">
                <a:lumMod val="5000"/>
                <a:lumOff val="95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1CD2B-A8FA-41D3-AD9D-172A3D7C5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94" y="762000"/>
            <a:ext cx="8832806" cy="563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214C8C-8852-4FFB-8774-A507D8A92DFF}"/>
              </a:ext>
            </a:extLst>
          </p:cNvPr>
          <p:cNvSpPr txBox="1"/>
          <p:nvPr/>
        </p:nvSpPr>
        <p:spPr>
          <a:xfrm>
            <a:off x="6019800" y="3825895"/>
            <a:ext cx="4191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Outlier Treatment for all three numerical variables.</a:t>
            </a:r>
          </a:p>
          <a:p>
            <a:endParaRPr lang="en-IN" sz="2400" b="1" dirty="0"/>
          </a:p>
          <a:p>
            <a:r>
              <a:rPr lang="en-IN" sz="2000" i="1" dirty="0"/>
              <a:t>Fitting data between IQR</a:t>
            </a:r>
          </a:p>
        </p:txBody>
      </p:sp>
      <p:sp>
        <p:nvSpPr>
          <p:cNvPr id="5" name="Rectangle 4" descr="Presentation with bar chart">
            <a:extLst>
              <a:ext uri="{FF2B5EF4-FFF2-40B4-BE49-F238E27FC236}">
                <a16:creationId xmlns:a16="http://schemas.microsoft.com/office/drawing/2014/main" id="{28A89609-26E5-4553-919D-D6B5F1A71512}"/>
              </a:ext>
            </a:extLst>
          </p:cNvPr>
          <p:cNvSpPr/>
          <p:nvPr/>
        </p:nvSpPr>
        <p:spPr>
          <a:xfrm>
            <a:off x="10744200" y="5562600"/>
            <a:ext cx="1157277" cy="109775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213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5">
                <a:lumMod val="40000"/>
                <a:lumOff val="60000"/>
              </a:schemeClr>
            </a:gs>
            <a:gs pos="71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FF43A4-399B-4013-A99E-78484877BCC2}"/>
              </a:ext>
            </a:extLst>
          </p:cNvPr>
          <p:cNvSpPr txBox="1"/>
          <p:nvPr/>
        </p:nvSpPr>
        <p:spPr>
          <a:xfrm>
            <a:off x="609600" y="1066800"/>
            <a:ext cx="9601200" cy="6680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sz="2400" b="1" dirty="0">
                <a:effectLst/>
                <a:latin typeface="Lucida Fax" panose="02060602050505020204" pitchFamily="18" charset="0"/>
              </a:rPr>
              <a:t>DATA PREPARATION:</a:t>
            </a:r>
            <a:endParaRPr lang="en-IN" sz="2400" b="1" dirty="0">
              <a:latin typeface="Lucida Fax" panose="02060602050505020204" pitchFamily="18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Lucida Fax" panose="02060602050505020204" pitchFamily="18" charset="0"/>
              </a:rPr>
              <a:t>Getting Dummies variable for columns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effectLst/>
                <a:latin typeface="Lucida Fax" panose="02060602050505020204" pitchFamily="18" charset="0"/>
              </a:rPr>
              <a:t>Dropping records with unknown values</a:t>
            </a:r>
          </a:p>
          <a:p>
            <a:pPr>
              <a:lnSpc>
                <a:spcPct val="200000"/>
              </a:lnSpc>
            </a:pPr>
            <a:r>
              <a:rPr lang="en-IN" sz="2400" b="1" dirty="0">
                <a:solidFill>
                  <a:srgbClr val="000000"/>
                </a:solidFill>
                <a:effectLst/>
                <a:latin typeface="Lucida Fax" panose="02060602050505020204" pitchFamily="18" charset="0"/>
              </a:rPr>
              <a:t>Test Train split</a:t>
            </a:r>
          </a:p>
          <a:p>
            <a:pPr>
              <a:lnSpc>
                <a:spcPct val="200000"/>
              </a:lnSpc>
            </a:pPr>
            <a:r>
              <a:rPr lang="en-IN" sz="2400" b="1" dirty="0">
                <a:solidFill>
                  <a:srgbClr val="000000"/>
                </a:solidFill>
                <a:effectLst/>
                <a:latin typeface="Lucida Fax" panose="02060602050505020204" pitchFamily="18" charset="0"/>
              </a:rPr>
              <a:t>Feature Scaling for uniform scale of data </a:t>
            </a:r>
            <a:r>
              <a:rPr lang="en-IN" sz="1600" dirty="0">
                <a:solidFill>
                  <a:srgbClr val="000000"/>
                </a:solidFill>
                <a:effectLst/>
                <a:latin typeface="Lucida Fax" panose="02060602050505020204" pitchFamily="18" charset="0"/>
              </a:rPr>
              <a:t>(using standard scaler)</a:t>
            </a:r>
          </a:p>
          <a:p>
            <a:pPr>
              <a:lnSpc>
                <a:spcPct val="200000"/>
              </a:lnSpc>
            </a:pPr>
            <a:r>
              <a:rPr lang="en-IN" sz="2400" b="1" dirty="0">
                <a:solidFill>
                  <a:srgbClr val="000000"/>
                </a:solidFill>
                <a:effectLst/>
                <a:latin typeface="Lucida Fax" panose="02060602050505020204" pitchFamily="18" charset="0"/>
              </a:rPr>
              <a:t>Building Initial Model</a:t>
            </a:r>
          </a:p>
          <a:p>
            <a:pPr>
              <a:lnSpc>
                <a:spcPct val="200000"/>
              </a:lnSpc>
            </a:pPr>
            <a:r>
              <a:rPr lang="en-IN" sz="2400" b="1" dirty="0">
                <a:solidFill>
                  <a:srgbClr val="000000"/>
                </a:solidFill>
                <a:latin typeface="Lucida Fax" panose="02060602050505020204" pitchFamily="18" charset="0"/>
              </a:rPr>
              <a:t>Feature Selection </a:t>
            </a:r>
            <a:r>
              <a:rPr lang="en-IN" dirty="0">
                <a:solidFill>
                  <a:srgbClr val="000000"/>
                </a:solidFill>
                <a:latin typeface="Lucida Fax" panose="02060602050505020204" pitchFamily="18" charset="0"/>
              </a:rPr>
              <a:t>(20 Variables)</a:t>
            </a:r>
            <a:r>
              <a:rPr lang="en-IN" sz="2400" b="1" dirty="0">
                <a:solidFill>
                  <a:srgbClr val="000000"/>
                </a:solidFill>
                <a:latin typeface="Lucida Fax" panose="020606020505050202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IN" sz="2400" b="1" dirty="0">
              <a:solidFill>
                <a:srgbClr val="000000"/>
              </a:solidFill>
              <a:latin typeface="Lucida Fax" panose="02060602050505020204" pitchFamily="18" charset="0"/>
            </a:endParaRPr>
          </a:p>
          <a:p>
            <a:pPr>
              <a:lnSpc>
                <a:spcPct val="150000"/>
              </a:lnSpc>
            </a:pPr>
            <a:br>
              <a:rPr lang="en-IN" sz="2000" b="1" dirty="0">
                <a:solidFill>
                  <a:srgbClr val="000000"/>
                </a:solidFill>
                <a:effectLst/>
                <a:latin typeface="Lucida Fax" panose="02060602050505020204" pitchFamily="18" charset="0"/>
              </a:rPr>
            </a:br>
            <a:endParaRPr lang="en-IN" sz="2000" b="1" dirty="0">
              <a:solidFill>
                <a:srgbClr val="000000"/>
              </a:solidFill>
              <a:effectLst/>
              <a:latin typeface="Lucida Fax" panose="02060602050505020204" pitchFamily="18" charset="0"/>
            </a:endParaRPr>
          </a:p>
        </p:txBody>
      </p:sp>
      <p:pic>
        <p:nvPicPr>
          <p:cNvPr id="4" name="Graphic 3" descr="Open Book">
            <a:extLst>
              <a:ext uri="{FF2B5EF4-FFF2-40B4-BE49-F238E27FC236}">
                <a16:creationId xmlns:a16="http://schemas.microsoft.com/office/drawing/2014/main" id="{1D3490FD-DC00-4148-8E18-16BBF02EB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12879" y="50292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0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1182</Words>
  <Application>Microsoft Office PowerPoint</Application>
  <PresentationFormat>Widescreen</PresentationFormat>
  <Paragraphs>169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Book Antiqua</vt:lpstr>
      <vt:lpstr>Calibri</vt:lpstr>
      <vt:lpstr>Carlito</vt:lpstr>
      <vt:lpstr>Lucida Fax</vt:lpstr>
      <vt:lpstr>Modern Love</vt:lpstr>
      <vt:lpstr>Roboto</vt:lpstr>
      <vt:lpstr>Times New Roman</vt:lpstr>
      <vt:lpstr>Wingdings</vt:lpstr>
      <vt:lpstr>Office Theme</vt:lpstr>
      <vt:lpstr>Lead Score Case Study</vt:lpstr>
      <vt:lpstr>Lead Score Case Study for X Education</vt:lpstr>
      <vt:lpstr>Strategy</vt:lpstr>
      <vt:lpstr>Problem solving methodology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Variables Impacting the Conversion Rate</vt:lpstr>
      <vt:lpstr>PowerPoint Presentation</vt:lpstr>
      <vt:lpstr>ROC Curve for Train set</vt:lpstr>
      <vt:lpstr>PowerPoint Presentation</vt:lpstr>
      <vt:lpstr>Model Evaluation - on Train Data Set</vt:lpstr>
      <vt:lpstr>Graph above shows that, we get the optical threshold value as close to .42. However our target is to have Lead Conversion Rate around 80%</vt:lpstr>
      <vt:lpstr>Model Evaluation – on Test Dataset</vt:lpstr>
      <vt:lpstr>ROC Curve for Test set</vt:lpstr>
      <vt:lpstr>Determining Feature Importance - which factors lead to Lead conversion the most. 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Case Study  Submission</dc:title>
  <dc:creator>Dimple Gangwani</dc:creator>
  <cp:lastModifiedBy>Paras Goyal</cp:lastModifiedBy>
  <cp:revision>32</cp:revision>
  <dcterms:created xsi:type="dcterms:W3CDTF">2021-01-10T17:21:16Z</dcterms:created>
  <dcterms:modified xsi:type="dcterms:W3CDTF">2021-01-11T04:12:35Z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2019-06-10T00:00:00Z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2021-01-10T00:00:00Z</vt:filetime>
  </property>
</Properties>
</file>